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8"/>
  </p:notesMasterIdLst>
  <p:handoutMasterIdLst>
    <p:handoutMasterId r:id="rId109"/>
  </p:handoutMasterIdLst>
  <p:sldIdLst>
    <p:sldId id="265" r:id="rId5"/>
    <p:sldId id="310" r:id="rId6"/>
    <p:sldId id="348" r:id="rId7"/>
    <p:sldId id="322" r:id="rId8"/>
    <p:sldId id="395" r:id="rId9"/>
    <p:sldId id="396" r:id="rId10"/>
    <p:sldId id="394" r:id="rId11"/>
    <p:sldId id="347" r:id="rId12"/>
    <p:sldId id="359" r:id="rId13"/>
    <p:sldId id="352" r:id="rId14"/>
    <p:sldId id="333" r:id="rId15"/>
    <p:sldId id="334" r:id="rId16"/>
    <p:sldId id="353" r:id="rId17"/>
    <p:sldId id="365" r:id="rId18"/>
    <p:sldId id="349" r:id="rId19"/>
    <p:sldId id="335" r:id="rId20"/>
    <p:sldId id="362" r:id="rId21"/>
    <p:sldId id="354" r:id="rId22"/>
    <p:sldId id="355" r:id="rId23"/>
    <p:sldId id="336" r:id="rId24"/>
    <p:sldId id="337" r:id="rId25"/>
    <p:sldId id="351" r:id="rId26"/>
    <p:sldId id="350" r:id="rId27"/>
    <p:sldId id="338" r:id="rId28"/>
    <p:sldId id="339" r:id="rId29"/>
    <p:sldId id="340" r:id="rId30"/>
    <p:sldId id="341" r:id="rId31"/>
    <p:sldId id="346" r:id="rId32"/>
    <p:sldId id="343" r:id="rId33"/>
    <p:sldId id="356" r:id="rId34"/>
    <p:sldId id="357" r:id="rId35"/>
    <p:sldId id="397" r:id="rId36"/>
    <p:sldId id="380" r:id="rId37"/>
    <p:sldId id="358" r:id="rId38"/>
    <p:sldId id="330" r:id="rId39"/>
    <p:sldId id="323" r:id="rId40"/>
    <p:sldId id="321" r:id="rId41"/>
    <p:sldId id="393" r:id="rId42"/>
    <p:sldId id="360" r:id="rId43"/>
    <p:sldId id="373" r:id="rId44"/>
    <p:sldId id="364" r:id="rId45"/>
    <p:sldId id="361" r:id="rId46"/>
    <p:sldId id="401" r:id="rId47"/>
    <p:sldId id="402" r:id="rId48"/>
    <p:sldId id="376" r:id="rId49"/>
    <p:sldId id="371" r:id="rId50"/>
    <p:sldId id="369" r:id="rId51"/>
    <p:sldId id="370" r:id="rId52"/>
    <p:sldId id="372" r:id="rId53"/>
    <p:sldId id="379" r:id="rId54"/>
    <p:sldId id="377" r:id="rId55"/>
    <p:sldId id="375" r:id="rId56"/>
    <p:sldId id="382" r:id="rId57"/>
    <p:sldId id="389" r:id="rId58"/>
    <p:sldId id="383" r:id="rId59"/>
    <p:sldId id="390" r:id="rId60"/>
    <p:sldId id="398" r:id="rId61"/>
    <p:sldId id="399" r:id="rId62"/>
    <p:sldId id="387" r:id="rId63"/>
    <p:sldId id="388" r:id="rId64"/>
    <p:sldId id="400" r:id="rId65"/>
    <p:sldId id="386" r:id="rId66"/>
    <p:sldId id="385" r:id="rId67"/>
    <p:sldId id="403" r:id="rId68"/>
    <p:sldId id="391" r:id="rId69"/>
    <p:sldId id="392" r:id="rId70"/>
    <p:sldId id="378" r:id="rId71"/>
    <p:sldId id="327" r:id="rId72"/>
    <p:sldId id="325" r:id="rId73"/>
    <p:sldId id="326" r:id="rId74"/>
    <p:sldId id="368" r:id="rId75"/>
    <p:sldId id="331" r:id="rId76"/>
    <p:sldId id="328" r:id="rId77"/>
    <p:sldId id="407" r:id="rId78"/>
    <p:sldId id="412" r:id="rId79"/>
    <p:sldId id="411" r:id="rId80"/>
    <p:sldId id="408" r:id="rId81"/>
    <p:sldId id="409" r:id="rId82"/>
    <p:sldId id="410" r:id="rId83"/>
    <p:sldId id="417" r:id="rId84"/>
    <p:sldId id="413" r:id="rId85"/>
    <p:sldId id="414" r:id="rId86"/>
    <p:sldId id="415" r:id="rId87"/>
    <p:sldId id="416" r:id="rId88"/>
    <p:sldId id="418" r:id="rId89"/>
    <p:sldId id="419" r:id="rId90"/>
    <p:sldId id="420" r:id="rId91"/>
    <p:sldId id="421" r:id="rId92"/>
    <p:sldId id="422" r:id="rId93"/>
    <p:sldId id="423" r:id="rId94"/>
    <p:sldId id="425" r:id="rId95"/>
    <p:sldId id="427" r:id="rId96"/>
    <p:sldId id="426" r:id="rId97"/>
    <p:sldId id="332" r:id="rId98"/>
    <p:sldId id="311" r:id="rId99"/>
    <p:sldId id="313" r:id="rId100"/>
    <p:sldId id="312" r:id="rId101"/>
    <p:sldId id="314" r:id="rId102"/>
    <p:sldId id="315" r:id="rId103"/>
    <p:sldId id="316" r:id="rId104"/>
    <p:sldId id="317" r:id="rId105"/>
    <p:sldId id="318" r:id="rId106"/>
    <p:sldId id="319" r:id="rId107"/>
  </p:sldIdLst>
  <p:sldSz cx="12192000" cy="6858000"/>
  <p:notesSz cx="6858000" cy="9144000"/>
  <p:custDataLst>
    <p:tags r:id="rId11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142C"/>
    <a:srgbClr val="000000"/>
    <a:srgbClr val="FF6600"/>
    <a:srgbClr val="FFF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78963" autoAdjust="0"/>
  </p:normalViewPr>
  <p:slideViewPr>
    <p:cSldViewPr showGuides="1">
      <p:cViewPr varScale="1">
        <p:scale>
          <a:sx n="73" d="100"/>
          <a:sy n="73" d="100"/>
        </p:scale>
        <p:origin x="72" y="45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110" Type="http://schemas.openxmlformats.org/officeDocument/2006/relationships/tags" Target="tags/tag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3E-4636-9268-2214CA86F5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3E-4636-9268-2214CA86F5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1473768"/>
        <c:axId val="398691624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43E-4636-9268-2214CA86F5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1473768"/>
        <c:axId val="398691624"/>
      </c:lineChart>
      <c:catAx>
        <c:axId val="401473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98691624"/>
        <c:crosses val="autoZero"/>
        <c:auto val="1"/>
        <c:lblAlgn val="ctr"/>
        <c:lblOffset val="100"/>
        <c:noMultiLvlLbl val="0"/>
      </c:catAx>
      <c:valAx>
        <c:axId val="3986916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01473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 err="1"/>
            <a:t>PreviousTask</a:t>
          </a:r>
          <a:endParaRPr lang="en-US" dirty="0"/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 err="1"/>
            <a:t>ContinuationTask</a:t>
          </a:r>
          <a:endParaRPr lang="en-US" dirty="0"/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2"/>
      <dgm:spPr/>
    </dgm:pt>
    <dgm:pt modelId="{96015622-8A46-45CF-A72A-2856B699B374}" type="pres">
      <dgm:prSet presAssocID="{FB986F71-3126-4196-BD30-74AEDC39A1CA}" presName="childNode1" presStyleLbl="bgAcc1" presStyleIdx="0" presStyleCnt="2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2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2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1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2"/>
      <dgm:spPr/>
    </dgm:pt>
    <dgm:pt modelId="{E83793B4-2C5C-4D90-82FA-E5EE4745664D}" type="pres">
      <dgm:prSet presAssocID="{F6D27D1B-CDCB-481F-B8FA-AB31B2A119DE}" presName="childNode2" presStyleLbl="bgAcc1" presStyleIdx="1" presStyleCnt="2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2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2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</dgm:ptLst>
  <dgm:cxnLst>
    <dgm:cxn modelId="{A08CE81F-A93E-429F-943D-3B3662A0C042}" type="presOf" srcId="{F6D27D1B-CDCB-481F-B8FA-AB31B2A119DE}" destId="{029D1FDE-4DD7-4FA5-8C70-0C747477B66C}" srcOrd="0" destOrd="0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95276BC3-D2A9-422F-9390-BED3FD8C7BB0}" type="presOf" srcId="{0E9DE493-19D7-4EC9-97C9-5F26233F1106}" destId="{3960CFF8-4383-4382-8D6D-F2A00F508E8D}" srcOrd="0" destOrd="0" presId="urn:microsoft.com/office/officeart/2005/8/layout/hProcess4"/>
    <dgm:cxn modelId="{241A4F42-3815-4A3A-A31B-C5E11FFB5E6D}" type="presOf" srcId="{FB986F71-3126-4196-BD30-74AEDC39A1CA}" destId="{E18C6CF4-EDEB-4539-A36D-E0355B626199}" srcOrd="0" destOrd="0" presId="urn:microsoft.com/office/officeart/2005/8/layout/hProcess4"/>
    <dgm:cxn modelId="{4E74EABF-20DE-46D5-9BE9-0F84CEAF66AB}" type="presOf" srcId="{D0B150DF-3AA4-454C-8652-25880449C422}" destId="{6A63D16E-EEE6-4267-97EA-5AD7D2BC4E84}" srcOrd="0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89F19664-F574-44B4-924E-3D107B743F23}" type="presParOf" srcId="{3960CFF8-4383-4382-8D6D-F2A00F508E8D}" destId="{366CFF54-5C8F-47F9-BFD8-D9AF3EADDA3E}" srcOrd="0" destOrd="0" presId="urn:microsoft.com/office/officeart/2005/8/layout/hProcess4"/>
    <dgm:cxn modelId="{75C41B37-1CBE-4C45-8C4B-850855BD27C4}" type="presParOf" srcId="{3960CFF8-4383-4382-8D6D-F2A00F508E8D}" destId="{13688FBD-4079-41FE-A6A2-B5B0F293E6BF}" srcOrd="1" destOrd="0" presId="urn:microsoft.com/office/officeart/2005/8/layout/hProcess4"/>
    <dgm:cxn modelId="{3AA8FE4E-D0FB-4F4F-9F35-7B6B4E7D5E8D}" type="presParOf" srcId="{3960CFF8-4383-4382-8D6D-F2A00F508E8D}" destId="{224851B6-C14D-49DE-883B-A13003DA4601}" srcOrd="2" destOrd="0" presId="urn:microsoft.com/office/officeart/2005/8/layout/hProcess4"/>
    <dgm:cxn modelId="{A4DAABAE-FB49-4E79-80B0-1264A8E539FF}" type="presParOf" srcId="{224851B6-C14D-49DE-883B-A13003DA4601}" destId="{1439717B-283C-48FF-AF62-1990F52B6512}" srcOrd="0" destOrd="0" presId="urn:microsoft.com/office/officeart/2005/8/layout/hProcess4"/>
    <dgm:cxn modelId="{6FFC75D9-47EB-48FF-90CD-91F117AC22B7}" type="presParOf" srcId="{1439717B-283C-48FF-AF62-1990F52B6512}" destId="{BCCE6711-D1D8-4B2C-917E-41AB5A6114A8}" srcOrd="0" destOrd="0" presId="urn:microsoft.com/office/officeart/2005/8/layout/hProcess4"/>
    <dgm:cxn modelId="{FEE85E3F-72E5-4071-8EA1-3623F81173A1}" type="presParOf" srcId="{1439717B-283C-48FF-AF62-1990F52B6512}" destId="{96015622-8A46-45CF-A72A-2856B699B374}" srcOrd="1" destOrd="0" presId="urn:microsoft.com/office/officeart/2005/8/layout/hProcess4"/>
    <dgm:cxn modelId="{AC4982ED-AD83-45D0-AD2F-455F7901AF9F}" type="presParOf" srcId="{1439717B-283C-48FF-AF62-1990F52B6512}" destId="{BFE859F2-A9E8-4F95-9161-8EC68F2D30C4}" srcOrd="2" destOrd="0" presId="urn:microsoft.com/office/officeart/2005/8/layout/hProcess4"/>
    <dgm:cxn modelId="{565E0706-6737-49AB-A631-19EA6E16791C}" type="presParOf" srcId="{1439717B-283C-48FF-AF62-1990F52B6512}" destId="{E18C6CF4-EDEB-4539-A36D-E0355B626199}" srcOrd="3" destOrd="0" presId="urn:microsoft.com/office/officeart/2005/8/layout/hProcess4"/>
    <dgm:cxn modelId="{0F8395D2-489A-4650-9E19-52FEC57A410B}" type="presParOf" srcId="{1439717B-283C-48FF-AF62-1990F52B6512}" destId="{D9FCD5E9-9E94-4534-BAB4-3DB8EB44E7D0}" srcOrd="4" destOrd="0" presId="urn:microsoft.com/office/officeart/2005/8/layout/hProcess4"/>
    <dgm:cxn modelId="{9204B803-0CC8-4F9E-AC95-C709626A9F47}" type="presParOf" srcId="{224851B6-C14D-49DE-883B-A13003DA4601}" destId="{6A63D16E-EEE6-4267-97EA-5AD7D2BC4E84}" srcOrd="1" destOrd="0" presId="urn:microsoft.com/office/officeart/2005/8/layout/hProcess4"/>
    <dgm:cxn modelId="{DF63E90D-523A-4A3D-8E96-876C4878E690}" type="presParOf" srcId="{224851B6-C14D-49DE-883B-A13003DA4601}" destId="{59BAED1E-A4FE-4FA3-8716-57917AF47F38}" srcOrd="2" destOrd="0" presId="urn:microsoft.com/office/officeart/2005/8/layout/hProcess4"/>
    <dgm:cxn modelId="{ABC2BBAC-ABC6-4828-A656-FF0E45449B5D}" type="presParOf" srcId="{59BAED1E-A4FE-4FA3-8716-57917AF47F38}" destId="{5C833856-7FAF-4B27-932C-67C7D08339F2}" srcOrd="0" destOrd="0" presId="urn:microsoft.com/office/officeart/2005/8/layout/hProcess4"/>
    <dgm:cxn modelId="{57A8C77F-8539-4ED5-8B3E-AA69AEF39063}" type="presParOf" srcId="{59BAED1E-A4FE-4FA3-8716-57917AF47F38}" destId="{E83793B4-2C5C-4D90-82FA-E5EE4745664D}" srcOrd="1" destOrd="0" presId="urn:microsoft.com/office/officeart/2005/8/layout/hProcess4"/>
    <dgm:cxn modelId="{13C487BA-883D-4A71-9789-EB655F6279D7}" type="presParOf" srcId="{59BAED1E-A4FE-4FA3-8716-57917AF47F38}" destId="{67FFE978-6FBE-4424-80BE-B9E4B4DD0695}" srcOrd="2" destOrd="0" presId="urn:microsoft.com/office/officeart/2005/8/layout/hProcess4"/>
    <dgm:cxn modelId="{9DE711C0-DAD0-490A-8F9F-84EFF58B67F2}" type="presParOf" srcId="{59BAED1E-A4FE-4FA3-8716-57917AF47F38}" destId="{029D1FDE-4DD7-4FA5-8C70-0C747477B66C}" srcOrd="3" destOrd="0" presId="urn:microsoft.com/office/officeart/2005/8/layout/hProcess4"/>
    <dgm:cxn modelId="{7E60F800-B699-4C90-AE8B-FFA3C1DBAC2A}" type="presParOf" srcId="{59BAED1E-A4FE-4FA3-8716-57917AF47F38}" destId="{C2556EF6-41FF-46C6-8829-911BFA533FFE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1219842" y="788779"/>
          <a:ext cx="1837670" cy="151569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3D16E-EEE6-4267-97EA-5AD7D2BC4E84}">
      <dsp:nvSpPr>
        <dsp:cNvPr id="0" name=""/>
        <dsp:cNvSpPr/>
      </dsp:nvSpPr>
      <dsp:spPr>
        <a:xfrm>
          <a:off x="2240790" y="1107480"/>
          <a:ext cx="2089083" cy="208908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1628213" y="1979681"/>
          <a:ext cx="1633484" cy="64958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PreviousTask</a:t>
          </a:r>
          <a:endParaRPr lang="en-US" sz="1600" kern="1200" dirty="0"/>
        </a:p>
      </dsp:txBody>
      <dsp:txXfrm>
        <a:off x="1647239" y="1998707"/>
        <a:ext cx="1595432" cy="611530"/>
      </dsp:txXfrm>
    </dsp:sp>
    <dsp:sp modelId="{E83793B4-2C5C-4D90-82FA-E5EE4745664D}">
      <dsp:nvSpPr>
        <dsp:cNvPr id="0" name=""/>
        <dsp:cNvSpPr/>
      </dsp:nvSpPr>
      <dsp:spPr>
        <a:xfrm>
          <a:off x="3605034" y="788779"/>
          <a:ext cx="1837670" cy="151569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D1FDE-4DD7-4FA5-8C70-0C747477B66C}">
      <dsp:nvSpPr>
        <dsp:cNvPr id="0" name=""/>
        <dsp:cNvSpPr/>
      </dsp:nvSpPr>
      <dsp:spPr>
        <a:xfrm>
          <a:off x="4013405" y="463987"/>
          <a:ext cx="1633484" cy="64958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ContinuationTask</a:t>
          </a:r>
          <a:endParaRPr lang="en-US" sz="1600" kern="1200" dirty="0"/>
        </a:p>
      </dsp:txBody>
      <dsp:txXfrm>
        <a:off x="4032431" y="483013"/>
        <a:ext cx="1595432" cy="6115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12/19/2016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12/19/2016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/>
              <a:t>: http://images.martechadvisor.com/images/uploads/content_images/cbc928ab5eb5e7f00676992442650b40.jpg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931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</a:t>
            </a:r>
            <a:r>
              <a:rPr lang="fr-FR" baseline="0" dirty="0"/>
              <a:t> OS threads</a:t>
            </a: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JavaScript in a browser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Node.js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Thread-based (e.g. multi-threading)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Task-based (e.g. TPL)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1839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</a:t>
            </a:r>
            <a:r>
              <a:rPr lang="fr-FR" baseline="0" dirty="0"/>
              <a:t> OS threads</a:t>
            </a: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JavaScript in a browser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Node.js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Thread-based (e.g. multi-threading)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Task-based (e.g. TPL)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774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Refs</a:t>
            </a:r>
            <a:r>
              <a:rPr lang="fr-FR" dirty="0"/>
              <a:t> :</a:t>
            </a:r>
            <a:r>
              <a:rPr lang="fr-FR" baseline="0" dirty="0"/>
              <a:t> </a:t>
            </a:r>
          </a:p>
          <a:p>
            <a:r>
              <a:rPr lang="fr-FR" baseline="0" dirty="0"/>
              <a:t>- https://cdn3.iconfinder.com/data/icons/basic-mobile-part-3/512/prisoner-512.png</a:t>
            </a:r>
          </a:p>
          <a:p>
            <a:r>
              <a:rPr lang="fr-FR" baseline="0" dirty="0"/>
              <a:t>- https://d30y9cdsu7xlg0.cloudfront.net/png/89995-200.png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0257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Refs</a:t>
            </a:r>
            <a:r>
              <a:rPr lang="fr-FR" dirty="0"/>
              <a:t> :</a:t>
            </a:r>
            <a:r>
              <a:rPr lang="fr-FR" baseline="0" dirty="0"/>
              <a:t> </a:t>
            </a:r>
          </a:p>
          <a:p>
            <a:r>
              <a:rPr lang="fr-FR" baseline="0" dirty="0"/>
              <a:t>- https://cdn3.iconfinder.com/data/icons/basic-mobile-part-3/512/prisoner-512.png</a:t>
            </a:r>
          </a:p>
          <a:p>
            <a:r>
              <a:rPr lang="fr-FR" baseline="0" dirty="0"/>
              <a:t>- https://cdn4.iconfinder.com/data/icons/human-values-solid/100/_-62-512.png</a:t>
            </a:r>
          </a:p>
          <a:p>
            <a:r>
              <a:rPr lang="fr-FR" baseline="0" dirty="0"/>
              <a:t>- https://d30y9cdsu7xlg0.cloudfront.net/png/89995-200.png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4308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Refs</a:t>
            </a:r>
            <a:r>
              <a:rPr lang="fr-FR" dirty="0"/>
              <a:t> :</a:t>
            </a:r>
            <a:r>
              <a:rPr lang="fr-FR" baseline="0" dirty="0"/>
              <a:t> </a:t>
            </a:r>
          </a:p>
          <a:p>
            <a:r>
              <a:rPr lang="fr-FR" baseline="0" dirty="0"/>
              <a:t>- https://cdn3.iconfinder.com/data/icons/basic-mobile-part-3/512/prisoner-512.png</a:t>
            </a:r>
          </a:p>
          <a:p>
            <a:r>
              <a:rPr lang="fr-FR" baseline="0" dirty="0"/>
              <a:t>- https://cdn4.iconfinder.com/data/icons/human-values-solid/100/_-62-512.png</a:t>
            </a:r>
          </a:p>
          <a:p>
            <a:r>
              <a:rPr lang="fr-FR" baseline="0" dirty="0"/>
              <a:t>- https://d30y9cdsu7xlg0.cloudfront.net/png/89995-200.png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700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Refs</a:t>
            </a:r>
            <a:r>
              <a:rPr lang="fr-FR" dirty="0"/>
              <a:t> :</a:t>
            </a:r>
            <a:r>
              <a:rPr lang="fr-FR" baseline="0" dirty="0"/>
              <a:t> </a:t>
            </a:r>
          </a:p>
          <a:p>
            <a:r>
              <a:rPr lang="fr-FR" baseline="0" dirty="0"/>
              <a:t>- https://cdn3.iconfinder.com/data/icons/basic-mobile-part-3/512/prisoner-512.png</a:t>
            </a:r>
          </a:p>
          <a:p>
            <a:r>
              <a:rPr lang="fr-FR" baseline="0" dirty="0"/>
              <a:t>- https://cdn4.iconfinder.com/data/icons/human-values-solid/100/_-62-512.png</a:t>
            </a:r>
          </a:p>
          <a:p>
            <a:r>
              <a:rPr lang="fr-FR" baseline="0" dirty="0"/>
              <a:t>- https://d30y9cdsu7xlg0.cloudfront.net/png/89995-200.png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090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Refs</a:t>
            </a:r>
            <a:r>
              <a:rPr lang="fr-FR" dirty="0"/>
              <a:t> :</a:t>
            </a:r>
            <a:r>
              <a:rPr lang="fr-FR" baseline="0" dirty="0"/>
              <a:t> </a:t>
            </a:r>
          </a:p>
          <a:p>
            <a:r>
              <a:rPr lang="fr-FR" baseline="0" dirty="0"/>
              <a:t>- https://cdn3.iconfinder.com/data/icons/basic-mobile-part-3/512/prisoner-512.png</a:t>
            </a:r>
          </a:p>
          <a:p>
            <a:r>
              <a:rPr lang="fr-FR" baseline="0" dirty="0"/>
              <a:t>- https://d30y9cdsu7xlg0.cloudfront.net/png/89995-200.png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808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http://www.designnation.de/Media/Galerie/50cf9c1d197e0,Houston-we-have-a-problem.jpg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7777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001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</a:t>
            </a:r>
            <a:r>
              <a:rPr lang="fr-FR" baseline="0" dirty="0"/>
              <a:t> https://avatars1.githubusercontent.com/u/3131866?v=3&amp;s=460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788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Ref:http</a:t>
            </a:r>
            <a:r>
              <a:rPr lang="fr-FR" dirty="0"/>
              <a:t>://i.imgur.com/ZnREN.jpg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25751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625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http://ci.memecdn.com/7869512.jpg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620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http://ci.memecdn.com/7869512.jpg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9803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http://ci.memecdn.com/7869512.jpg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001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http://blog.canacad.ac.jp/wpmu/15matser/files/2013/06/FoodWaste1.jpg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1817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798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http://ci.memecdn.com/7869512.jpg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9222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Refs</a:t>
            </a:r>
            <a:r>
              <a:rPr lang="fr-FR" dirty="0"/>
              <a:t> :</a:t>
            </a:r>
            <a:r>
              <a:rPr lang="fr-FR" baseline="0" dirty="0"/>
              <a:t> </a:t>
            </a:r>
          </a:p>
          <a:p>
            <a:r>
              <a:rPr lang="fr-FR" baseline="0" dirty="0"/>
              <a:t>- https://cdn3.iconfinder.com/data/icons/basic-mobile-part-3/512/prisoner-512.png</a:t>
            </a:r>
          </a:p>
          <a:p>
            <a:r>
              <a:rPr lang="fr-FR" baseline="0" dirty="0"/>
              <a:t>- https://cdn4.iconfinder.com/data/icons/human-values-solid/100/_-62-512.png</a:t>
            </a:r>
          </a:p>
          <a:p>
            <a:r>
              <a:rPr lang="fr-FR" baseline="0" dirty="0"/>
              <a:t>- https://d30y9cdsu7xlg0.cloudfront.net/png/89995-200.png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193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Refs</a:t>
            </a:r>
            <a:r>
              <a:rPr lang="fr-FR" dirty="0"/>
              <a:t> :</a:t>
            </a:r>
            <a:r>
              <a:rPr lang="fr-FR" baseline="0" dirty="0"/>
              <a:t> </a:t>
            </a:r>
          </a:p>
          <a:p>
            <a:r>
              <a:rPr lang="fr-FR" baseline="0" dirty="0"/>
              <a:t>- https://cdn3.iconfinder.com/data/icons/basic-mobile-part-3/512/prisoner-512.png</a:t>
            </a:r>
          </a:p>
          <a:p>
            <a:r>
              <a:rPr lang="fr-FR" baseline="0" dirty="0"/>
              <a:t>- https://cdn4.iconfinder.com/data/icons/human-values-solid/100/_-62-512.png</a:t>
            </a:r>
          </a:p>
          <a:p>
            <a:r>
              <a:rPr lang="fr-FR" baseline="0" dirty="0"/>
              <a:t>- https://d30y9cdsu7xlg0.cloudfront.net/png/89995-200.png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6168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707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</a:t>
            </a:r>
            <a:r>
              <a:rPr lang="fr-FR" baseline="0" dirty="0"/>
              <a:t> OS threads</a:t>
            </a: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JavaScript in a browser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Node.js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Thread-based (e.g. multi-threading)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Task-based (e.g. TPL)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0378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0" y="1828800"/>
            <a:ext cx="9567013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89" y="4800600"/>
            <a:ext cx="9567013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12/19/2016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381001"/>
            <a:ext cx="1524398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381001"/>
            <a:ext cx="7393324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12/19/2016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12/19/2016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all" baseline="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1" y="5410201"/>
            <a:ext cx="8689596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12/19/2016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5174" y="1905001"/>
            <a:ext cx="442075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06" y="1905001"/>
            <a:ext cx="4420751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12/19/2016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8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08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12/19/2016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12/19/2016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12/19/2016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704" y="685800"/>
            <a:ext cx="6402467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12/19/2016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2704" y="685800"/>
            <a:ext cx="6402466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12/19/2016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4999"/>
            <a:ext cx="913677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0"/>
            <a:ext cx="6554906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565" y="6400800"/>
            <a:ext cx="1449767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12/19/2016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00800"/>
            <a:ext cx="83841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spc="1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12115168/why-does-this-async-await-code-generate-not-all-code-paths-return-a-value" TargetMode="External"/><Relationship Id="rId2" Type="http://schemas.openxmlformats.org/officeDocument/2006/relationships/hyperlink" Target="https://msdn.microsoft.com/en-us/magazine/jj991977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questions/23833255/does-using-tasks-tpl-library-make-an-application-multithreaded" TargetMode="External"/><Relationship Id="rId5" Type="http://schemas.openxmlformats.org/officeDocument/2006/relationships/hyperlink" Target="http://blog.stephencleary.com/2013/11/there-is-no-thread.html" TargetMode="External"/><Relationship Id="rId4" Type="http://schemas.openxmlformats.org/officeDocument/2006/relationships/hyperlink" Target="http://blog.stephencleary.com/2013/11/taskrun-etiquette-examples-dont-use.html" TargetMode="Externa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Async, Await, Oh… Wait!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6801" y="4800600"/>
            <a:ext cx="9349679" cy="1219200"/>
          </a:xfrm>
        </p:spPr>
        <p:txBody>
          <a:bodyPr/>
          <a:lstStyle/>
          <a:p>
            <a:r>
              <a:rPr lang="en-US" dirty="0"/>
              <a:t>Let's spot some fallacies in the heart of .NET</a:t>
            </a:r>
            <a:br>
              <a:rPr lang="en-US" dirty="0"/>
            </a:br>
            <a:r>
              <a:rPr lang="en-US" sz="1400" cap="none" dirty="0">
                <a:solidFill>
                  <a:schemeClr val="tx2"/>
                </a:solidFill>
              </a:rPr>
              <a:t>December 2016 – </a:t>
            </a:r>
            <a:r>
              <a:rPr lang="en-US" sz="1400" cap="none" dirty="0" err="1">
                <a:solidFill>
                  <a:schemeClr val="tx2"/>
                </a:solidFill>
              </a:rPr>
              <a:t>Alt.Net</a:t>
            </a:r>
            <a:r>
              <a:rPr lang="en-US" sz="1400" cap="none" dirty="0">
                <a:solidFill>
                  <a:schemeClr val="tx2"/>
                </a:solidFill>
              </a:rPr>
              <a:t> Paris</a:t>
            </a:r>
            <a:endParaRPr lang="it-IT" cap="none" dirty="0">
              <a:solidFill>
                <a:schemeClr val="tx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55440" y="5395387"/>
            <a:ext cx="5256584" cy="625901"/>
            <a:chOff x="8686700" y="6044672"/>
            <a:chExt cx="5256584" cy="625901"/>
          </a:xfrm>
        </p:grpSpPr>
        <p:sp>
          <p:nvSpPr>
            <p:cNvPr id="6" name="TextBox 5"/>
            <p:cNvSpPr txBox="1"/>
            <p:nvPr/>
          </p:nvSpPr>
          <p:spPr>
            <a:xfrm>
              <a:off x="9262764" y="6165304"/>
              <a:ext cx="4680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pc="100" dirty="0">
                  <a:latin typeface="Arial Narrow" panose="020B0606020202030204" pitchFamily="34" charset="0"/>
                  <a:ea typeface="+mj-ea"/>
                  <a:cs typeface="+mj-cs"/>
                </a:rPr>
                <a:t>@</a:t>
              </a:r>
              <a:r>
                <a:rPr lang="fr-FR" spc="100" dirty="0" err="1">
                  <a:latin typeface="Arial Narrow" panose="020B0606020202030204" pitchFamily="34" charset="0"/>
                  <a:ea typeface="+mj-ea"/>
                  <a:cs typeface="+mj-cs"/>
                </a:rPr>
                <a:t>tpierrain</a:t>
              </a:r>
              <a:r>
                <a:rPr lang="fr-FR" spc="100" dirty="0">
                  <a:latin typeface="Arial Narrow" panose="020B0606020202030204" pitchFamily="34" charset="0"/>
                  <a:ea typeface="+mj-ea"/>
                  <a:cs typeface="+mj-cs"/>
                </a:rPr>
                <a:t> (use case </a:t>
              </a:r>
              <a:r>
                <a:rPr lang="fr-FR" spc="100" dirty="0" err="1">
                  <a:latin typeface="Arial Narrow" panose="020B0606020202030204" pitchFamily="34" charset="0"/>
                  <a:ea typeface="+mj-ea"/>
                  <a:cs typeface="+mj-cs"/>
                </a:rPr>
                <a:t>driven</a:t>
              </a:r>
              <a:r>
                <a:rPr lang="fr-FR" spc="100" dirty="0">
                  <a:latin typeface="Arial Narrow" panose="020B0606020202030204" pitchFamily="34" charset="0"/>
                  <a:ea typeface="+mj-ea"/>
                  <a:cs typeface="+mj-cs"/>
                </a:rPr>
                <a:t>)</a:t>
              </a:r>
            </a:p>
          </p:txBody>
        </p:sp>
        <p:pic>
          <p:nvPicPr>
            <p:cNvPr id="7" name="Picture 4" descr="Afficher l'image d'origine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6700" y="6044672"/>
              <a:ext cx="625901" cy="62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3076161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555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- 3</a:t>
            </a:r>
          </a:p>
        </p:txBody>
      </p:sp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- 5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Picture Placeholder 1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3528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674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4797152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557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5256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96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5256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/>
          <p:cNvCxnSpPr/>
          <p:nvPr/>
        </p:nvCxnSpPr>
        <p:spPr>
          <a:xfrm>
            <a:off x="3204000" y="5544000"/>
            <a:ext cx="576064" cy="0"/>
          </a:xfrm>
          <a:prstGeom prst="lin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0584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3863752" y="5544000"/>
            <a:ext cx="2304256" cy="0"/>
          </a:xfrm>
          <a:prstGeom prst="line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Arrow: Right 10"/>
          <p:cNvSpPr/>
          <p:nvPr/>
        </p:nvSpPr>
        <p:spPr>
          <a:xfrm>
            <a:off x="2099592" y="5308409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2343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Arrow: Right 10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204000" y="5544000"/>
            <a:ext cx="576064" cy="0"/>
          </a:xfrm>
          <a:prstGeom prst="lin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Arrow: Right 14"/>
          <p:cNvSpPr/>
          <p:nvPr/>
        </p:nvSpPr>
        <p:spPr>
          <a:xfrm>
            <a:off x="2099592" y="5308409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7940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Arrow: Right 10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67808" y="4725144"/>
            <a:ext cx="1008112" cy="360040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/>
          <p:cNvSpPr/>
          <p:nvPr/>
        </p:nvSpPr>
        <p:spPr>
          <a:xfrm>
            <a:off x="2099592" y="4797152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0735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3573016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4896000" y="3880326"/>
            <a:ext cx="576064" cy="0"/>
          </a:xfrm>
          <a:prstGeom prst="lin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Arrow: Right 13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0259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223792" y="3014533"/>
            <a:ext cx="1080120" cy="360040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/>
          <p:cNvSpPr/>
          <p:nvPr/>
        </p:nvSpPr>
        <p:spPr>
          <a:xfrm>
            <a:off x="2423592" y="306896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077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“Use Case Driven”,  but also…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952118" y="1844824"/>
            <a:ext cx="5824402" cy="2170746"/>
          </a:xfrm>
        </p:spPr>
        <p:txBody>
          <a:bodyPr anchor="ctr"/>
          <a:lstStyle/>
          <a:p>
            <a:r>
              <a:rPr lang="en-US" dirty="0"/>
              <a:t>Reactive Programmer </a:t>
            </a:r>
            <a:r>
              <a:rPr lang="en-US" sz="1600" dirty="0">
                <a:solidFill>
                  <a:schemeClr val="accent1"/>
                </a:solidFill>
                <a:latin typeface="Arial Narrow" panose="020B0606020202030204" pitchFamily="34" charset="0"/>
              </a:rPr>
              <a:t>(&gt; 10 years)</a:t>
            </a:r>
          </a:p>
          <a:p>
            <a:pPr lvl="0">
              <a:buClr>
                <a:srgbClr val="56C5FF"/>
              </a:buClr>
            </a:pPr>
            <a:r>
              <a:rPr lang="en-US" dirty="0" err="1"/>
              <a:t>eXtreme</a:t>
            </a:r>
            <a:r>
              <a:rPr lang="en-US" dirty="0"/>
              <a:t> Programmer </a:t>
            </a:r>
            <a:r>
              <a:rPr lang="en-US" sz="1600" dirty="0">
                <a:solidFill>
                  <a:srgbClr val="56C5FF"/>
                </a:solidFill>
                <a:latin typeface="Arial Narrow" panose="020B0606020202030204" pitchFamily="34" charset="0"/>
              </a:rPr>
              <a:t>(&gt; 10 years)</a:t>
            </a:r>
            <a:endParaRPr lang="en-US" dirty="0"/>
          </a:p>
          <a:p>
            <a:pPr lvl="0">
              <a:buClr>
                <a:srgbClr val="56C5FF"/>
              </a:buClr>
            </a:pPr>
            <a:r>
              <a:rPr lang="en-US" dirty="0"/>
              <a:t>Programmer 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sz="1600" dirty="0">
                <a:solidFill>
                  <a:srgbClr val="56C5FF"/>
                </a:solidFill>
                <a:latin typeface="Arial Narrow" panose="020B0606020202030204" pitchFamily="34" charset="0"/>
              </a:rPr>
              <a:t>(&gt; 18 years)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33681" y="1556792"/>
            <a:ext cx="2373175" cy="4802365"/>
            <a:chOff x="7814650" y="1484784"/>
            <a:chExt cx="2373175" cy="480236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814650" y="1484784"/>
              <a:ext cx="2373175" cy="422108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grpSp>
          <p:nvGrpSpPr>
            <p:cNvPr id="4" name="Group 3"/>
            <p:cNvGrpSpPr/>
            <p:nvPr/>
          </p:nvGrpSpPr>
          <p:grpSpPr>
            <a:xfrm>
              <a:off x="7968208" y="5661248"/>
              <a:ext cx="2160240" cy="625901"/>
              <a:chOff x="8686700" y="6044672"/>
              <a:chExt cx="2160240" cy="62590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9262764" y="6165304"/>
                <a:ext cx="15841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1"/>
                    </a:solidFill>
                    <a:latin typeface="Arial Narrow" panose="020B0606020202030204" pitchFamily="34" charset="0"/>
                  </a:rPr>
                  <a:t>@</a:t>
                </a:r>
                <a:r>
                  <a:rPr lang="fr-FR" dirty="0" err="1">
                    <a:solidFill>
                      <a:schemeClr val="accent1"/>
                    </a:solidFill>
                    <a:latin typeface="Arial Narrow" panose="020B0606020202030204" pitchFamily="34" charset="0"/>
                  </a:rPr>
                  <a:t>tpierrain</a:t>
                </a:r>
                <a:endParaRPr lang="fr-FR" dirty="0">
                  <a:solidFill>
                    <a:schemeClr val="accent1"/>
                  </a:solidFill>
                  <a:latin typeface="Arial Narrow" panose="020B0606020202030204" pitchFamily="34" charset="0"/>
                </a:endParaRPr>
              </a:p>
            </p:txBody>
          </p:sp>
          <p:pic>
            <p:nvPicPr>
              <p:cNvPr id="1028" name="Picture 4" descr="Afficher l'image d'origine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6700" y="6044672"/>
                <a:ext cx="625901" cy="6259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26" name="Picture 2" descr="http://n-fluent.net/img/NFlue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067" y="4357325"/>
            <a:ext cx="849064" cy="97910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51984" y="5336426"/>
            <a:ext cx="89014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err="1">
                <a:solidFill>
                  <a:schemeClr val="accent1"/>
                </a:solidFill>
                <a:latin typeface="Arial Narrow" panose="020B0606020202030204" pitchFamily="34" charset="0"/>
              </a:rPr>
              <a:t>NFluent</a:t>
            </a:r>
            <a:endParaRPr lang="fr-FR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30" name="Picture 6" descr="Valu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440" y="4363532"/>
            <a:ext cx="1492616" cy="97289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247099" y="5336426"/>
            <a:ext cx="14709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  <a:latin typeface="Arial Narrow" panose="020B0606020202030204" pitchFamily="34" charset="0"/>
              </a:rPr>
              <a:t>Value (DDD)</a:t>
            </a:r>
          </a:p>
        </p:txBody>
      </p:sp>
      <p:pic>
        <p:nvPicPr>
          <p:cNvPr id="1032" name="Picture 8" descr="Afficher l'image d'origine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4502348"/>
            <a:ext cx="1378112" cy="68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1844824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8032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2423592" y="2304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02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7" name="Arrow: Right 6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5333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traight Connector 13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row: Right 21"/>
          <p:cNvSpPr/>
          <p:nvPr/>
        </p:nvSpPr>
        <p:spPr>
          <a:xfrm>
            <a:off x="2891680" y="5524433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24" name="Arrow: Right 23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43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traight Connector 13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Right 23"/>
          <p:cNvSpPr/>
          <p:nvPr/>
        </p:nvSpPr>
        <p:spPr>
          <a:xfrm>
            <a:off x="2423592" y="5524433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26" name="Arrow: Right 25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8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2423592" y="3580217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oup 23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25" name="Arrow: Right 24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189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2423592" y="403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oup 23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25" name="Arrow: Right 24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467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2016000" y="2304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17" name="Arrow: Right 16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25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2016000" y="2304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7" name="Arrow: Right 16"/>
          <p:cNvSpPr/>
          <p:nvPr/>
        </p:nvSpPr>
        <p:spPr>
          <a:xfrm>
            <a:off x="2423592" y="2304000"/>
            <a:ext cx="324000" cy="280831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855640" y="2304000"/>
            <a:ext cx="144016" cy="252000"/>
            <a:chOff x="2855640" y="2304000"/>
            <a:chExt cx="144016" cy="2520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Arrow: Right 14"/>
          <p:cNvSpPr/>
          <p:nvPr/>
        </p:nvSpPr>
        <p:spPr>
          <a:xfrm>
            <a:off x="2423592" y="2304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Straight Connector 15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0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Arrow: Right 9"/>
          <p:cNvSpPr/>
          <p:nvPr/>
        </p:nvSpPr>
        <p:spPr>
          <a:xfrm>
            <a:off x="2423592" y="2572105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0778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855640" y="1124744"/>
            <a:ext cx="936104" cy="28803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20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Arrow: Right 9"/>
          <p:cNvSpPr/>
          <p:nvPr/>
        </p:nvSpPr>
        <p:spPr>
          <a:xfrm>
            <a:off x="2423592" y="2572105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4689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Was IT your first answer?</a:t>
            </a: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1412776"/>
            <a:ext cx="6457950" cy="43053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13"/>
          <p:cNvSpPr>
            <a:spLocks noGrp="1"/>
          </p:cNvSpPr>
          <p:nvPr>
            <p:ph idx="1"/>
          </p:nvPr>
        </p:nvSpPr>
        <p:spPr>
          <a:xfrm>
            <a:off x="4652319" y="5944107"/>
            <a:ext cx="4672656" cy="581237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2200" dirty="0">
                <a:solidFill>
                  <a:schemeClr val="accent1"/>
                </a:solidFill>
                <a:hlinkClick r:id="rId4" action="ppaction://hlinksldjump"/>
              </a:rPr>
              <a:t>Replay?</a:t>
            </a:r>
            <a:endParaRPr lang="en-US" sz="2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39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Guess what…</a:t>
            </a:r>
          </a:p>
        </p:txBody>
      </p:sp>
      <p:sp>
        <p:nvSpPr>
          <p:cNvPr id="6" name="Content Placeholder 13"/>
          <p:cNvSpPr txBox="1">
            <a:spLocks/>
          </p:cNvSpPr>
          <p:nvPr/>
        </p:nvSpPr>
        <p:spPr>
          <a:xfrm>
            <a:off x="1559496" y="1484784"/>
            <a:ext cx="9153378" cy="26642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cap="all" dirty="0"/>
              <a:t>Same code in </a:t>
            </a:r>
            <a:r>
              <a:rPr lang="en-US" sz="3600" cap="all" dirty="0">
                <a:solidFill>
                  <a:schemeClr val="accent1"/>
                </a:solidFill>
              </a:rPr>
              <a:t>ASP.NET</a:t>
            </a:r>
            <a:r>
              <a:rPr lang="en-US" sz="3600" cap="all" dirty="0"/>
              <a:t> or </a:t>
            </a:r>
            <a:r>
              <a:rPr lang="en-US" sz="3600" cap="all" dirty="0">
                <a:solidFill>
                  <a:schemeClr val="accent1"/>
                </a:solidFill>
              </a:rPr>
              <a:t>UI</a:t>
            </a:r>
            <a:r>
              <a:rPr lang="en-US" sz="3600" cap="all" dirty="0"/>
              <a:t> Context </a:t>
            </a:r>
          </a:p>
          <a:p>
            <a:pPr marL="0" indent="0">
              <a:buNone/>
            </a:pPr>
            <a:r>
              <a:rPr lang="en-US" sz="3600" cap="all" dirty="0"/>
              <a:t>will deadlock!</a:t>
            </a:r>
          </a:p>
        </p:txBody>
      </p:sp>
      <p:pic>
        <p:nvPicPr>
          <p:cNvPr id="3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796" y="2420174"/>
            <a:ext cx="4636939" cy="345781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73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Async-Await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Why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accent1"/>
                </a:solidFill>
              </a:rPr>
              <a:t>Pitfalls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92351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1: </a:t>
            </a:r>
            <a:r>
              <a:rPr lang="en-GB" dirty="0">
                <a:solidFill>
                  <a:schemeClr val="tx1"/>
                </a:solidFill>
              </a:rPr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106605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Like me, You don’t like Waste?</a:t>
            </a:r>
          </a:p>
        </p:txBody>
      </p:sp>
      <p:pic>
        <p:nvPicPr>
          <p:cNvPr id="2052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363" y="1340768"/>
            <a:ext cx="3997275" cy="500844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95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 simple rule to avoid waste </a:t>
            </a:r>
            <a:r>
              <a:rPr lang="en-US" dirty="0">
                <a:solidFill>
                  <a:schemeClr val="tx2"/>
                </a:solidFill>
              </a:rPr>
              <a:t>of CPU</a:t>
            </a:r>
          </a:p>
        </p:txBody>
      </p: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492" y="1756210"/>
            <a:ext cx="6221018" cy="406344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51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Async-await intention </a:t>
            </a:r>
            <a:r>
              <a:rPr lang="en-US" dirty="0" err="1"/>
              <a:t>iS.</a:t>
            </a:r>
            <a:r>
              <a:rPr lang="en-US" dirty="0"/>
              <a:t>..</a:t>
            </a:r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659396" y="2109453"/>
            <a:ext cx="10873208" cy="2639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cap="all" dirty="0">
                <a:solidFill>
                  <a:schemeClr val="accent1"/>
                </a:solidFill>
              </a:rPr>
              <a:t>…To easily transform </a:t>
            </a:r>
          </a:p>
          <a:p>
            <a:pPr marL="0" indent="0" algn="ctr">
              <a:buNone/>
            </a:pPr>
            <a:r>
              <a:rPr lang="en-US" sz="3800" cap="all" dirty="0"/>
              <a:t>synchronous code </a:t>
            </a:r>
            <a:r>
              <a:rPr lang="en-US" sz="3800" cap="all" dirty="0">
                <a:sym typeface="Wingdings" panose="05000000000000000000" pitchFamily="2" charset="2"/>
              </a:rPr>
              <a:t> </a:t>
            </a:r>
            <a:r>
              <a:rPr lang="en-US" sz="3800" cap="all" dirty="0"/>
              <a:t>asynchronous code</a:t>
            </a:r>
          </a:p>
          <a:p>
            <a:pPr marL="0" indent="0" algn="ctr">
              <a:buNone/>
            </a:pPr>
            <a:r>
              <a:rPr lang="en-US" sz="2800" cap="all" dirty="0">
                <a:solidFill>
                  <a:schemeClr val="accent1"/>
                </a:solidFill>
              </a:rPr>
              <a:t>(Without hurting your existing code structure)</a:t>
            </a:r>
          </a:p>
        </p:txBody>
      </p:sp>
    </p:spTree>
    <p:extLst>
      <p:ext uri="{BB962C8B-B14F-4D97-AF65-F5344CB8AC3E}">
        <p14:creationId xmlns:p14="http://schemas.microsoft.com/office/powerpoint/2010/main" val="77559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Wait a minute… Asynchronous, Concurrent, Parallel?</a:t>
            </a:r>
          </a:p>
        </p:txBody>
      </p:sp>
      <p:pic>
        <p:nvPicPr>
          <p:cNvPr id="4098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474" y="1733802"/>
            <a:ext cx="6277052" cy="378342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85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08534" y="1029072"/>
            <a:ext cx="4501182" cy="743744"/>
          </a:xfrm>
        </p:spPr>
        <p:txBody>
          <a:bodyPr anchor="t"/>
          <a:lstStyle/>
          <a:p>
            <a:r>
              <a:rPr lang="en-US" dirty="0"/>
              <a:t>synchronous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3432" y="1772816"/>
            <a:ext cx="4310259" cy="2520280"/>
          </a:xfrm>
        </p:spPr>
        <p:txBody>
          <a:bodyPr anchor="t">
            <a:normAutofit/>
          </a:bodyPr>
          <a:lstStyle/>
          <a:p>
            <a:pPr lvl="0"/>
            <a:r>
              <a:rPr lang="en-US" b="1" cap="all" dirty="0">
                <a:solidFill>
                  <a:schemeClr val="accent1"/>
                </a:solidFill>
              </a:rPr>
              <a:t>Perform</a:t>
            </a:r>
            <a:r>
              <a:rPr lang="en-US" b="1" dirty="0"/>
              <a:t> </a:t>
            </a:r>
            <a:r>
              <a:rPr lang="en-US" dirty="0"/>
              <a:t>something here and now.</a:t>
            </a:r>
          </a:p>
          <a:p>
            <a:pPr lvl="0"/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caller</a:t>
            </a:r>
            <a:r>
              <a:rPr lang="en-US" dirty="0"/>
              <a:t> thread will be </a:t>
            </a:r>
            <a:r>
              <a:rPr lang="en-US" dirty="0">
                <a:solidFill>
                  <a:schemeClr val="accent1"/>
                </a:solidFill>
              </a:rPr>
              <a:t>blocked until it’s done</a:t>
            </a: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865" y="934988"/>
            <a:ext cx="710208" cy="71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6600056" y="692696"/>
            <a:ext cx="4896544" cy="3600400"/>
            <a:chOff x="6600056" y="692696"/>
            <a:chExt cx="4896544" cy="3600400"/>
          </a:xfrm>
        </p:grpSpPr>
        <p:grpSp>
          <p:nvGrpSpPr>
            <p:cNvPr id="2" name="Group 1"/>
            <p:cNvGrpSpPr/>
            <p:nvPr/>
          </p:nvGrpSpPr>
          <p:grpSpPr>
            <a:xfrm>
              <a:off x="6600056" y="1029072"/>
              <a:ext cx="4526284" cy="3264024"/>
              <a:chOff x="6816081" y="1029072"/>
              <a:chExt cx="4526284" cy="3264024"/>
            </a:xfrm>
          </p:grpSpPr>
          <p:sp>
            <p:nvSpPr>
              <p:cNvPr id="4" name="Title 12"/>
              <p:cNvSpPr txBox="1">
                <a:spLocks/>
              </p:cNvSpPr>
              <p:nvPr/>
            </p:nvSpPr>
            <p:spPr>
              <a:xfrm>
                <a:off x="6841182" y="1029072"/>
                <a:ext cx="4501182" cy="7437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 cap="all" spc="100" baseline="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Asynchronous</a:t>
                </a:r>
              </a:p>
            </p:txBody>
          </p:sp>
          <p:sp>
            <p:nvSpPr>
              <p:cNvPr id="5" name="Content Placeholder 13"/>
              <p:cNvSpPr txBox="1">
                <a:spLocks/>
              </p:cNvSpPr>
              <p:nvPr/>
            </p:nvSpPr>
            <p:spPr>
              <a:xfrm>
                <a:off x="6816081" y="1772816"/>
                <a:ext cx="4526284" cy="252028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cap="all" dirty="0">
                    <a:solidFill>
                      <a:schemeClr val="accent1"/>
                    </a:solidFill>
                  </a:rPr>
                  <a:t>Initiate</a:t>
                </a:r>
                <a:r>
                  <a:rPr lang="en-US" b="1" dirty="0"/>
                  <a:t> </a:t>
                </a:r>
                <a:r>
                  <a:rPr lang="en-US" dirty="0"/>
                  <a:t>something here and now (off-loading).</a:t>
                </a:r>
              </a:p>
              <a:p>
                <a:r>
                  <a:rPr lang="en-US" dirty="0"/>
                  <a:t>The caller thread is released immediately </a:t>
                </a:r>
              </a:p>
              <a:p>
                <a:pPr lvl="1"/>
                <a:r>
                  <a:rPr lang="en-US" dirty="0"/>
                  <a:t>Free for something else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No waste of  CPU resource ;-)</a:t>
                </a:r>
              </a:p>
            </p:txBody>
          </p:sp>
        </p:grpSp>
        <p:pic>
          <p:nvPicPr>
            <p:cNvPr id="7" name="Picture 2" descr="Afficher l'image d'origine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2978" y="692696"/>
              <a:ext cx="1113622" cy="111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5522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652319" y="5944107"/>
            <a:ext cx="6006340" cy="581237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2200" dirty="0">
                <a:solidFill>
                  <a:schemeClr val="accent1"/>
                </a:solidFill>
              </a:rPr>
              <a:t>Q: What happens line 24,  when await occurs?</a:t>
            </a:r>
          </a:p>
        </p:txBody>
      </p:sp>
      <p:sp>
        <p:nvSpPr>
          <p:cNvPr id="7" name="Rectangle 6"/>
          <p:cNvSpPr/>
          <p:nvPr/>
        </p:nvSpPr>
        <p:spPr>
          <a:xfrm>
            <a:off x="2855640" y="1124744"/>
            <a:ext cx="936104" cy="28803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83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08534" y="1029072"/>
            <a:ext cx="4501182" cy="743744"/>
          </a:xfrm>
        </p:spPr>
        <p:txBody>
          <a:bodyPr anchor="t"/>
          <a:lstStyle/>
          <a:p>
            <a:r>
              <a:rPr lang="en-US" dirty="0"/>
              <a:t>synchronous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3432" y="1772816"/>
            <a:ext cx="4310259" cy="2520280"/>
          </a:xfrm>
        </p:spPr>
        <p:txBody>
          <a:bodyPr anchor="t">
            <a:normAutofit/>
          </a:bodyPr>
          <a:lstStyle/>
          <a:p>
            <a:pPr lvl="0"/>
            <a:r>
              <a:rPr lang="en-US" sz="3200" b="1" cap="all" dirty="0"/>
              <a:t>Perform</a:t>
            </a:r>
            <a:endParaRPr lang="en-US" sz="3200" dirty="0"/>
          </a:p>
        </p:txBody>
      </p:sp>
      <p:sp>
        <p:nvSpPr>
          <p:cNvPr id="6" name="Content Placeholder 13"/>
          <p:cNvSpPr txBox="1">
            <a:spLocks/>
          </p:cNvSpPr>
          <p:nvPr/>
        </p:nvSpPr>
        <p:spPr>
          <a:xfrm>
            <a:off x="2606167" y="5157192"/>
            <a:ext cx="6979666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This is about invocation!</a:t>
            </a:r>
            <a:br>
              <a:rPr lang="en-US" cap="all" dirty="0">
                <a:solidFill>
                  <a:schemeClr val="accent4"/>
                </a:solidFill>
              </a:rPr>
            </a:br>
            <a:r>
              <a:rPr lang="en-US" sz="2000" b="1" cap="all" dirty="0">
                <a:solidFill>
                  <a:schemeClr val="tx2"/>
                </a:solidFill>
              </a:rPr>
              <a:t>(not about how the Goddamn thing is executed)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865" y="934988"/>
            <a:ext cx="710208" cy="71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6600056" y="692696"/>
            <a:ext cx="4896544" cy="3600400"/>
            <a:chOff x="6600056" y="692696"/>
            <a:chExt cx="4896544" cy="3600400"/>
          </a:xfrm>
        </p:grpSpPr>
        <p:grpSp>
          <p:nvGrpSpPr>
            <p:cNvPr id="2" name="Group 1"/>
            <p:cNvGrpSpPr/>
            <p:nvPr/>
          </p:nvGrpSpPr>
          <p:grpSpPr>
            <a:xfrm>
              <a:off x="6600056" y="1029072"/>
              <a:ext cx="4526284" cy="3264024"/>
              <a:chOff x="6816081" y="1029072"/>
              <a:chExt cx="4526284" cy="3264024"/>
            </a:xfrm>
          </p:grpSpPr>
          <p:sp>
            <p:nvSpPr>
              <p:cNvPr id="4" name="Title 12"/>
              <p:cNvSpPr txBox="1">
                <a:spLocks/>
              </p:cNvSpPr>
              <p:nvPr/>
            </p:nvSpPr>
            <p:spPr>
              <a:xfrm>
                <a:off x="6841182" y="1029072"/>
                <a:ext cx="4501182" cy="7437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 cap="all" spc="100" baseline="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Asynchronous</a:t>
                </a:r>
              </a:p>
            </p:txBody>
          </p:sp>
          <p:sp>
            <p:nvSpPr>
              <p:cNvPr id="5" name="Content Placeholder 13"/>
              <p:cNvSpPr txBox="1">
                <a:spLocks/>
              </p:cNvSpPr>
              <p:nvPr/>
            </p:nvSpPr>
            <p:spPr>
              <a:xfrm>
                <a:off x="6816081" y="1772816"/>
                <a:ext cx="4526284" cy="252028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b="1" cap="all" dirty="0"/>
                  <a:t>Initiate</a:t>
                </a:r>
                <a:endParaRPr lang="en-US" sz="3200" dirty="0"/>
              </a:p>
            </p:txBody>
          </p:sp>
        </p:grpSp>
        <p:pic>
          <p:nvPicPr>
            <p:cNvPr id="7" name="Picture 2" descr="Afficher l'image d'origine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2978" y="692696"/>
              <a:ext cx="1113622" cy="111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211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/>
          <p:cNvSpPr txBox="1">
            <a:spLocks/>
          </p:cNvSpPr>
          <p:nvPr/>
        </p:nvSpPr>
        <p:spPr>
          <a:xfrm>
            <a:off x="2055190" y="5157192"/>
            <a:ext cx="8081620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What about execution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8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08534" y="526453"/>
            <a:ext cx="4501182" cy="743744"/>
          </a:xfrm>
        </p:spPr>
        <p:txBody>
          <a:bodyPr anchor="t"/>
          <a:lstStyle/>
          <a:p>
            <a:r>
              <a:rPr lang="en-US" dirty="0"/>
              <a:t>Concurrency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3432" y="1270197"/>
            <a:ext cx="4310259" cy="1294707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Multiple “</a:t>
            </a:r>
            <a:r>
              <a:rPr lang="en-US" i="1" dirty="0"/>
              <a:t>threads”</a:t>
            </a:r>
            <a:r>
              <a:rPr lang="en-US" dirty="0"/>
              <a:t> of execution</a:t>
            </a:r>
          </a:p>
          <a:p>
            <a:pPr lvl="1"/>
            <a:r>
              <a:rPr lang="en-US" dirty="0"/>
              <a:t>To make progress on 2 or more tasks in a non-sequential way</a:t>
            </a:r>
          </a:p>
        </p:txBody>
      </p:sp>
      <p:grpSp>
        <p:nvGrpSpPr>
          <p:cNvPr id="3078" name="Group 3077"/>
          <p:cNvGrpSpPr/>
          <p:nvPr/>
        </p:nvGrpSpPr>
        <p:grpSpPr>
          <a:xfrm>
            <a:off x="2783632" y="2708920"/>
            <a:ext cx="237828" cy="1577580"/>
            <a:chOff x="2783632" y="2708920"/>
            <a:chExt cx="237828" cy="1577580"/>
          </a:xfrm>
        </p:grpSpPr>
        <p:sp>
          <p:nvSpPr>
            <p:cNvPr id="3" name="Oval 2"/>
            <p:cNvSpPr/>
            <p:nvPr/>
          </p:nvSpPr>
          <p:spPr>
            <a:xfrm>
              <a:off x="2783632" y="2708920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1"/>
            <p:cNvSpPr/>
            <p:nvPr/>
          </p:nvSpPr>
          <p:spPr>
            <a:xfrm>
              <a:off x="2783632" y="3043858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2783632" y="4048672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2783632" y="3378796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2783632" y="3713734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12036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08534" y="526453"/>
            <a:ext cx="4501182" cy="743744"/>
          </a:xfrm>
        </p:spPr>
        <p:txBody>
          <a:bodyPr anchor="t"/>
          <a:lstStyle/>
          <a:p>
            <a:r>
              <a:rPr lang="en-US" dirty="0"/>
              <a:t>Concurrency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3432" y="1270197"/>
            <a:ext cx="4310259" cy="1294707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Multiple “</a:t>
            </a:r>
            <a:r>
              <a:rPr lang="en-US" i="1" dirty="0"/>
              <a:t>threads”</a:t>
            </a:r>
            <a:r>
              <a:rPr lang="en-US" dirty="0"/>
              <a:t> of execution</a:t>
            </a:r>
          </a:p>
          <a:p>
            <a:pPr lvl="1"/>
            <a:r>
              <a:rPr lang="en-US" dirty="0"/>
              <a:t>To make progress on 2 or more tasks in a non-sequential way</a:t>
            </a:r>
          </a:p>
        </p:txBody>
      </p:sp>
      <p:grpSp>
        <p:nvGrpSpPr>
          <p:cNvPr id="3078" name="Group 3077"/>
          <p:cNvGrpSpPr/>
          <p:nvPr/>
        </p:nvGrpSpPr>
        <p:grpSpPr>
          <a:xfrm>
            <a:off x="2783632" y="2708920"/>
            <a:ext cx="237828" cy="1577580"/>
            <a:chOff x="2783632" y="2708920"/>
            <a:chExt cx="237828" cy="1577580"/>
          </a:xfrm>
        </p:grpSpPr>
        <p:sp>
          <p:nvSpPr>
            <p:cNvPr id="3" name="Oval 2"/>
            <p:cNvSpPr/>
            <p:nvPr/>
          </p:nvSpPr>
          <p:spPr>
            <a:xfrm>
              <a:off x="2783632" y="2708920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1"/>
            <p:cNvSpPr/>
            <p:nvPr/>
          </p:nvSpPr>
          <p:spPr>
            <a:xfrm>
              <a:off x="2783632" y="3043858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2783632" y="4048672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2783632" y="3378796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2783632" y="3713734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079" name="Group 3078"/>
          <p:cNvGrpSpPr/>
          <p:nvPr/>
        </p:nvGrpSpPr>
        <p:grpSpPr>
          <a:xfrm>
            <a:off x="6168008" y="525016"/>
            <a:ext cx="4958332" cy="3048000"/>
            <a:chOff x="6168008" y="525016"/>
            <a:chExt cx="4958332" cy="3048000"/>
          </a:xfrm>
        </p:grpSpPr>
        <p:grpSp>
          <p:nvGrpSpPr>
            <p:cNvPr id="2" name="Group 1"/>
            <p:cNvGrpSpPr/>
            <p:nvPr/>
          </p:nvGrpSpPr>
          <p:grpSpPr>
            <a:xfrm>
              <a:off x="6168008" y="525016"/>
              <a:ext cx="4958332" cy="2039888"/>
              <a:chOff x="6816081" y="1029072"/>
              <a:chExt cx="4526284" cy="2039888"/>
            </a:xfrm>
          </p:grpSpPr>
          <p:sp>
            <p:nvSpPr>
              <p:cNvPr id="4" name="Title 12"/>
              <p:cNvSpPr txBox="1">
                <a:spLocks/>
              </p:cNvSpPr>
              <p:nvPr/>
            </p:nvSpPr>
            <p:spPr>
              <a:xfrm>
                <a:off x="6841182" y="1029072"/>
                <a:ext cx="4501182" cy="7437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 cap="all" spc="100" baseline="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dirty="0"/>
                  <a:t>Parallelism</a:t>
                </a:r>
              </a:p>
            </p:txBody>
          </p:sp>
          <p:sp>
            <p:nvSpPr>
              <p:cNvPr id="5" name="Content Placeholder 13"/>
              <p:cNvSpPr txBox="1">
                <a:spLocks/>
              </p:cNvSpPr>
              <p:nvPr/>
            </p:nvSpPr>
            <p:spPr>
              <a:xfrm>
                <a:off x="6816081" y="1844824"/>
                <a:ext cx="4526284" cy="122413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b="1" cap="all" dirty="0"/>
                  <a:t>Concurrency</a:t>
                </a:r>
                <a:br>
                  <a:rPr lang="en-US" dirty="0"/>
                </a:br>
                <a:r>
                  <a:rPr lang="en-US" dirty="0">
                    <a:solidFill>
                      <a:schemeClr val="accent1"/>
                    </a:solidFill>
                  </a:rPr>
                  <a:t>+ </a:t>
                </a:r>
                <a:br>
                  <a:rPr lang="en-US" dirty="0"/>
                </a:br>
                <a:r>
                  <a:rPr lang="en-US" b="1" cap="all" dirty="0"/>
                  <a:t>Simultaneous execution</a:t>
                </a:r>
                <a:endParaRPr lang="en-US" dirty="0"/>
              </a:p>
            </p:txBody>
          </p:sp>
        </p:grpSp>
        <p:grpSp>
          <p:nvGrpSpPr>
            <p:cNvPr id="3077" name="Group 3076"/>
            <p:cNvGrpSpPr/>
            <p:nvPr/>
          </p:nvGrpSpPr>
          <p:grpSpPr>
            <a:xfrm>
              <a:off x="8112224" y="2653279"/>
              <a:ext cx="1101924" cy="919737"/>
              <a:chOff x="8040216" y="2653279"/>
              <a:chExt cx="1101924" cy="919737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8040216" y="2659875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8040216" y="2994813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8040216" y="3335188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8904312" y="2653279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8904312" y="2988217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443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08534" y="526453"/>
            <a:ext cx="4501182" cy="743744"/>
          </a:xfrm>
        </p:spPr>
        <p:txBody>
          <a:bodyPr anchor="t"/>
          <a:lstStyle/>
          <a:p>
            <a:r>
              <a:rPr lang="en-US" dirty="0"/>
              <a:t>Concurrency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3432" y="1270197"/>
            <a:ext cx="4310259" cy="1294707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Multiple “</a:t>
            </a:r>
            <a:r>
              <a:rPr lang="en-US" i="1" dirty="0"/>
              <a:t>threads”</a:t>
            </a:r>
            <a:r>
              <a:rPr lang="en-US" dirty="0"/>
              <a:t> of execution</a:t>
            </a:r>
          </a:p>
          <a:p>
            <a:pPr lvl="1"/>
            <a:r>
              <a:rPr lang="en-US" dirty="0"/>
              <a:t>To make progress on 2 or more tasks in a non-sequential way</a:t>
            </a: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>
          <a:xfrm>
            <a:off x="2705672" y="5158800"/>
            <a:ext cx="6979666" cy="1152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This is about Execution!</a:t>
            </a:r>
            <a:br>
              <a:rPr lang="en-US" cap="all" dirty="0">
                <a:solidFill>
                  <a:schemeClr val="accent4"/>
                </a:solidFill>
              </a:rPr>
            </a:br>
            <a:r>
              <a:rPr lang="en-US" sz="2000" b="1" cap="all" dirty="0">
                <a:solidFill>
                  <a:schemeClr val="tx2"/>
                </a:solidFill>
              </a:rPr>
              <a:t>(of the Goddamn thing ;-)</a:t>
            </a:r>
          </a:p>
        </p:txBody>
      </p:sp>
      <p:grpSp>
        <p:nvGrpSpPr>
          <p:cNvPr id="3078" name="Group 3077"/>
          <p:cNvGrpSpPr/>
          <p:nvPr/>
        </p:nvGrpSpPr>
        <p:grpSpPr>
          <a:xfrm>
            <a:off x="2783632" y="2708920"/>
            <a:ext cx="237828" cy="1577580"/>
            <a:chOff x="2783632" y="2708920"/>
            <a:chExt cx="237828" cy="1577580"/>
          </a:xfrm>
        </p:grpSpPr>
        <p:sp>
          <p:nvSpPr>
            <p:cNvPr id="3" name="Oval 2"/>
            <p:cNvSpPr/>
            <p:nvPr/>
          </p:nvSpPr>
          <p:spPr>
            <a:xfrm>
              <a:off x="2783632" y="2708920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1"/>
            <p:cNvSpPr/>
            <p:nvPr/>
          </p:nvSpPr>
          <p:spPr>
            <a:xfrm>
              <a:off x="2783632" y="3043858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2783632" y="4048672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2783632" y="3378796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2783632" y="3713734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168008" y="525016"/>
            <a:ext cx="4958332" cy="3048000"/>
            <a:chOff x="6168008" y="525016"/>
            <a:chExt cx="4958332" cy="3048000"/>
          </a:xfrm>
        </p:grpSpPr>
        <p:grpSp>
          <p:nvGrpSpPr>
            <p:cNvPr id="22" name="Group 21"/>
            <p:cNvGrpSpPr/>
            <p:nvPr/>
          </p:nvGrpSpPr>
          <p:grpSpPr>
            <a:xfrm>
              <a:off x="6168008" y="525016"/>
              <a:ext cx="4958332" cy="2039888"/>
              <a:chOff x="6816081" y="1029072"/>
              <a:chExt cx="4526284" cy="2039888"/>
            </a:xfrm>
          </p:grpSpPr>
          <p:sp>
            <p:nvSpPr>
              <p:cNvPr id="29" name="Title 12"/>
              <p:cNvSpPr txBox="1">
                <a:spLocks/>
              </p:cNvSpPr>
              <p:nvPr/>
            </p:nvSpPr>
            <p:spPr>
              <a:xfrm>
                <a:off x="6841182" y="1029072"/>
                <a:ext cx="4501182" cy="7437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 cap="all" spc="100" baseline="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dirty="0"/>
                  <a:t>Parallelism</a:t>
                </a:r>
              </a:p>
            </p:txBody>
          </p:sp>
          <p:sp>
            <p:nvSpPr>
              <p:cNvPr id="30" name="Content Placeholder 13"/>
              <p:cNvSpPr txBox="1">
                <a:spLocks/>
              </p:cNvSpPr>
              <p:nvPr/>
            </p:nvSpPr>
            <p:spPr>
              <a:xfrm>
                <a:off x="6816081" y="1844824"/>
                <a:ext cx="4526284" cy="122413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b="1" cap="all" dirty="0"/>
                  <a:t>Concurrency</a:t>
                </a:r>
                <a:br>
                  <a:rPr lang="en-US" dirty="0"/>
                </a:br>
                <a:r>
                  <a:rPr lang="en-US" dirty="0">
                    <a:solidFill>
                      <a:schemeClr val="accent1"/>
                    </a:solidFill>
                  </a:rPr>
                  <a:t>+ </a:t>
                </a:r>
                <a:br>
                  <a:rPr lang="en-US" dirty="0"/>
                </a:br>
                <a:r>
                  <a:rPr lang="en-US" b="1" cap="all" dirty="0"/>
                  <a:t>Simultaneous execution</a:t>
                </a:r>
                <a:endParaRPr lang="en-US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8112224" y="2653279"/>
              <a:ext cx="1101924" cy="919737"/>
              <a:chOff x="8040216" y="2653279"/>
              <a:chExt cx="1101924" cy="919737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8040216" y="2659875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8040216" y="2994813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8040216" y="3335188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8904312" y="2653279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8904312" y="2988217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870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2: </a:t>
            </a:r>
            <a:r>
              <a:rPr lang="en-GB" dirty="0">
                <a:solidFill>
                  <a:schemeClr val="tx1"/>
                </a:solidFill>
              </a:rPr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192288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/>
          <p:cNvSpPr txBox="1">
            <a:spLocks/>
          </p:cNvSpPr>
          <p:nvPr/>
        </p:nvSpPr>
        <p:spPr>
          <a:xfrm>
            <a:off x="2055190" y="5157192"/>
            <a:ext cx="8081620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Async-Await is…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65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3"/>
          <p:cNvSpPr txBox="1">
            <a:spLocks/>
          </p:cNvSpPr>
          <p:nvPr/>
        </p:nvSpPr>
        <p:spPr>
          <a:xfrm>
            <a:off x="6600056" y="1772816"/>
            <a:ext cx="4526284" cy="25202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cap="all" dirty="0">
                <a:solidFill>
                  <a:schemeClr val="accent1"/>
                </a:solidFill>
              </a:rPr>
              <a:t>Initiate</a:t>
            </a:r>
            <a:r>
              <a:rPr lang="en-US" b="1" dirty="0"/>
              <a:t> </a:t>
            </a:r>
            <a:r>
              <a:rPr lang="en-US" dirty="0"/>
              <a:t>something here and now (off-loading).</a:t>
            </a:r>
          </a:p>
          <a:p>
            <a:r>
              <a:rPr lang="en-US" dirty="0"/>
              <a:t>The caller thread is released immediately </a:t>
            </a:r>
          </a:p>
          <a:p>
            <a:pPr lvl="1"/>
            <a:r>
              <a:rPr lang="en-US" dirty="0"/>
              <a:t>I can use it for something else right now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No waste of  CPU resource ;-)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625157" y="692696"/>
            <a:ext cx="4871443" cy="1113622"/>
            <a:chOff x="6625157" y="692696"/>
            <a:chExt cx="4871443" cy="1113622"/>
          </a:xfrm>
        </p:grpSpPr>
        <p:sp>
          <p:nvSpPr>
            <p:cNvPr id="4" name="Title 12"/>
            <p:cNvSpPr txBox="1">
              <a:spLocks/>
            </p:cNvSpPr>
            <p:nvPr/>
          </p:nvSpPr>
          <p:spPr>
            <a:xfrm>
              <a:off x="6625157" y="1029072"/>
              <a:ext cx="4501182" cy="74374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 cap="all" spc="100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Asynchronous</a:t>
              </a:r>
            </a:p>
          </p:txBody>
        </p:sp>
        <p:pic>
          <p:nvPicPr>
            <p:cNvPr id="7" name="Picture 2" descr="Afficher l'image d'origine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2978" y="692696"/>
              <a:ext cx="1113622" cy="111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Content Placeholder 13"/>
          <p:cNvSpPr txBox="1">
            <a:spLocks/>
          </p:cNvSpPr>
          <p:nvPr/>
        </p:nvSpPr>
        <p:spPr>
          <a:xfrm>
            <a:off x="2055190" y="5157192"/>
            <a:ext cx="8081620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Async-Await is…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57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-0.4793 0.0027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7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67408" y="731202"/>
            <a:ext cx="4871443" cy="1113622"/>
            <a:chOff x="6625157" y="692696"/>
            <a:chExt cx="4871443" cy="1113622"/>
          </a:xfrm>
        </p:grpSpPr>
        <p:sp>
          <p:nvSpPr>
            <p:cNvPr id="4" name="Title 12"/>
            <p:cNvSpPr txBox="1">
              <a:spLocks/>
            </p:cNvSpPr>
            <p:nvPr/>
          </p:nvSpPr>
          <p:spPr>
            <a:xfrm>
              <a:off x="6625157" y="1029072"/>
              <a:ext cx="4501182" cy="74374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 cap="all" spc="100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Asynchronous</a:t>
              </a:r>
            </a:p>
          </p:txBody>
        </p:sp>
        <p:pic>
          <p:nvPicPr>
            <p:cNvPr id="7" name="Picture 2" descr="Afficher l'image d'origine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2978" y="692696"/>
              <a:ext cx="1113622" cy="111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Content Placeholder 13"/>
          <p:cNvSpPr txBox="1">
            <a:spLocks/>
          </p:cNvSpPr>
          <p:nvPr/>
        </p:nvSpPr>
        <p:spPr>
          <a:xfrm>
            <a:off x="6486933" y="1124744"/>
            <a:ext cx="4361595" cy="792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lvl="1" indent="0" algn="ctr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Powered by Task Parallel Library</a:t>
            </a:r>
          </a:p>
        </p:txBody>
      </p:sp>
      <p:sp>
        <p:nvSpPr>
          <p:cNvPr id="15" name="Content Placeholder 13"/>
          <p:cNvSpPr txBox="1">
            <a:spLocks/>
          </p:cNvSpPr>
          <p:nvPr/>
        </p:nvSpPr>
        <p:spPr>
          <a:xfrm>
            <a:off x="2055190" y="5157192"/>
            <a:ext cx="8081620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Async-Await is…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65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 txBox="1">
            <a:spLocks/>
          </p:cNvSpPr>
          <p:nvPr/>
        </p:nvSpPr>
        <p:spPr>
          <a:xfrm>
            <a:off x="551384" y="3933056"/>
            <a:ext cx="10441160" cy="237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Async-Await is About</a:t>
            </a:r>
          </a:p>
          <a:p>
            <a:pPr marL="0" indent="0" algn="ctr">
              <a:buNone/>
            </a:pPr>
            <a:r>
              <a:rPr lang="en-US" sz="2800" strike="sngStrike" cap="all" dirty="0">
                <a:solidFill>
                  <a:schemeClr val="accent4"/>
                </a:solidFill>
              </a:rPr>
              <a:t>“going Async”</a:t>
            </a:r>
          </a:p>
          <a:p>
            <a:pPr marL="0" indent="0" algn="ctr">
              <a:buNone/>
            </a:pPr>
            <a:r>
              <a:rPr lang="en-US" sz="2800" b="1" cap="all" dirty="0">
                <a:solidFill>
                  <a:schemeClr val="accent4"/>
                </a:solidFill>
              </a:rPr>
              <a:t>“composing Async”</a:t>
            </a:r>
            <a:endParaRPr lang="en-US" sz="1600" b="1" cap="all" dirty="0">
              <a:solidFill>
                <a:schemeClr val="tx2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67408" y="731202"/>
            <a:ext cx="4871443" cy="1113622"/>
            <a:chOff x="6625157" y="692696"/>
            <a:chExt cx="4871443" cy="1113622"/>
          </a:xfrm>
        </p:grpSpPr>
        <p:sp>
          <p:nvSpPr>
            <p:cNvPr id="16" name="Title 12"/>
            <p:cNvSpPr txBox="1">
              <a:spLocks/>
            </p:cNvSpPr>
            <p:nvPr/>
          </p:nvSpPr>
          <p:spPr>
            <a:xfrm>
              <a:off x="6625157" y="1029072"/>
              <a:ext cx="4501182" cy="74374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 cap="all" spc="100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Asynchronous</a:t>
              </a:r>
            </a:p>
          </p:txBody>
        </p:sp>
        <p:pic>
          <p:nvPicPr>
            <p:cNvPr id="17" name="Picture 2" descr="Afficher l'image d'origine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2978" y="692696"/>
              <a:ext cx="1113622" cy="111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Content Placeholder 13"/>
          <p:cNvSpPr txBox="1">
            <a:spLocks/>
          </p:cNvSpPr>
          <p:nvPr/>
        </p:nvSpPr>
        <p:spPr>
          <a:xfrm>
            <a:off x="6486933" y="1124744"/>
            <a:ext cx="4361595" cy="792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lvl="1" indent="0" algn="ctr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Powered by Task Parallel Library</a:t>
            </a:r>
          </a:p>
        </p:txBody>
      </p:sp>
    </p:spTree>
    <p:extLst>
      <p:ext uri="{BB962C8B-B14F-4D97-AF65-F5344CB8AC3E}">
        <p14:creationId xmlns:p14="http://schemas.microsoft.com/office/powerpoint/2010/main" val="64942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9860645" cy="2819400"/>
          </a:xfrm>
        </p:spPr>
        <p:txBody>
          <a:bodyPr/>
          <a:lstStyle/>
          <a:p>
            <a:r>
              <a:rPr lang="en-GB" dirty="0" err="1"/>
              <a:t>Oups</a:t>
            </a:r>
            <a:r>
              <a:rPr lang="en-GB" dirty="0"/>
              <a:t>! Let’s Add some context</a:t>
            </a:r>
          </a:p>
        </p:txBody>
      </p:sp>
    </p:spTree>
    <p:extLst>
      <p:ext uri="{BB962C8B-B14F-4D97-AF65-F5344CB8AC3E}">
        <p14:creationId xmlns:p14="http://schemas.microsoft.com/office/powerpoint/2010/main" val="211392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/>
          <p:cNvSpPr txBox="1">
            <a:spLocks/>
          </p:cNvSpPr>
          <p:nvPr/>
        </p:nvSpPr>
        <p:spPr>
          <a:xfrm>
            <a:off x="1519311" y="3238178"/>
            <a:ext cx="9153378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cap="all" dirty="0">
                <a:solidFill>
                  <a:schemeClr val="accent4"/>
                </a:solidFill>
              </a:rPr>
              <a:t>Composing the Async</a:t>
            </a:r>
          </a:p>
          <a:p>
            <a:pPr marL="0" indent="0" algn="ctr">
              <a:buNone/>
            </a:pPr>
            <a:r>
              <a:rPr lang="en-US" sz="2800" cap="all" dirty="0"/>
              <a:t>With continuations</a:t>
            </a:r>
            <a:endParaRPr lang="en-US" sz="1800" cap="all" dirty="0"/>
          </a:p>
        </p:txBody>
      </p:sp>
    </p:spTree>
    <p:extLst>
      <p:ext uri="{BB962C8B-B14F-4D97-AF65-F5344CB8AC3E}">
        <p14:creationId xmlns:p14="http://schemas.microsoft.com/office/powerpoint/2010/main" val="418055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3: </a:t>
            </a:r>
            <a:r>
              <a:rPr lang="en-GB" dirty="0">
                <a:solidFill>
                  <a:schemeClr val="tx1"/>
                </a:solidFill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128843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10580725" cy="2819400"/>
          </a:xfrm>
        </p:spPr>
        <p:txBody>
          <a:bodyPr/>
          <a:lstStyle/>
          <a:p>
            <a:r>
              <a:rPr lang="en-GB" dirty="0"/>
              <a:t>(Prerequisite - </a:t>
            </a:r>
            <a:r>
              <a:rPr lang="en-GB" dirty="0">
                <a:solidFill>
                  <a:schemeClr val="tx1"/>
                </a:solidFill>
              </a:rPr>
              <a:t>TPL</a:t>
            </a:r>
            <a:r>
              <a:rPr lang="en-GB" dirty="0"/>
              <a:t>)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29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Task Parallel Library reminder </a:t>
            </a:r>
            <a:r>
              <a:rPr lang="en-US" dirty="0">
                <a:solidFill>
                  <a:schemeClr val="tx2"/>
                </a:solidFill>
              </a:rPr>
              <a:t>(TPL)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135560" y="1268760"/>
            <a:ext cx="8640960" cy="4824536"/>
          </a:xfrm>
        </p:spPr>
        <p:txBody>
          <a:bodyPr anchor="t">
            <a:normAutofit/>
          </a:bodyPr>
          <a:lstStyle/>
          <a:p>
            <a:r>
              <a:rPr lang="en-US" cap="small" dirty="0">
                <a:solidFill>
                  <a:schemeClr val="accent1"/>
                </a:solidFill>
              </a:rPr>
              <a:t>Task</a:t>
            </a:r>
            <a:endParaRPr lang="en-US" cap="small" dirty="0"/>
          </a:p>
          <a:p>
            <a:r>
              <a:rPr lang="en-US" cap="small" dirty="0">
                <a:solidFill>
                  <a:schemeClr val="accent1"/>
                </a:solidFill>
              </a:rPr>
              <a:t>Continuation</a:t>
            </a:r>
            <a:endParaRPr lang="en-US" cap="small" dirty="0"/>
          </a:p>
          <a:p>
            <a:r>
              <a:rPr lang="en-US" cap="small" dirty="0">
                <a:solidFill>
                  <a:schemeClr val="accent1"/>
                </a:solidFill>
              </a:rPr>
              <a:t>CancelationToken</a:t>
            </a:r>
          </a:p>
          <a:p>
            <a:r>
              <a:rPr lang="en-US" cap="small" dirty="0" err="1">
                <a:solidFill>
                  <a:schemeClr val="accent1"/>
                </a:solidFill>
              </a:rPr>
              <a:t>TaskCompletionSource</a:t>
            </a:r>
            <a:endParaRPr lang="en-US" cap="sm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83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Task Parallel Library reminder </a:t>
            </a:r>
            <a:r>
              <a:rPr lang="en-US" dirty="0">
                <a:solidFill>
                  <a:schemeClr val="tx2"/>
                </a:solidFill>
              </a:rPr>
              <a:t>(TPL)</a:t>
            </a:r>
            <a:endParaRPr lang="en-US" dirty="0"/>
          </a:p>
        </p:txBody>
      </p:sp>
      <p:sp>
        <p:nvSpPr>
          <p:cNvPr id="5" name="Content Placeholder 13"/>
          <p:cNvSpPr txBox="1">
            <a:spLocks/>
          </p:cNvSpPr>
          <p:nvPr/>
        </p:nvSpPr>
        <p:spPr>
          <a:xfrm>
            <a:off x="447564" y="1340768"/>
            <a:ext cx="2573428" cy="3168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cap="small" dirty="0">
                <a:solidFill>
                  <a:schemeClr val="accent1"/>
                </a:solidFill>
              </a:rPr>
              <a:t>Task</a:t>
            </a:r>
          </a:p>
          <a:p>
            <a:r>
              <a:rPr lang="en-US" sz="1600" cap="small" dirty="0">
                <a:solidFill>
                  <a:schemeClr val="accent1"/>
                </a:solidFill>
              </a:rPr>
              <a:t>Continuation</a:t>
            </a:r>
          </a:p>
          <a:p>
            <a:r>
              <a:rPr lang="en-US" sz="1600" cap="small" dirty="0">
                <a:solidFill>
                  <a:schemeClr val="accent1"/>
                </a:solidFill>
              </a:rPr>
              <a:t>CancelationToken</a:t>
            </a:r>
          </a:p>
          <a:p>
            <a:r>
              <a:rPr lang="en-US" sz="1600" cap="small" dirty="0" err="1">
                <a:solidFill>
                  <a:schemeClr val="accent1"/>
                </a:solidFill>
              </a:rPr>
              <a:t>TaskCompletionSource</a:t>
            </a:r>
            <a:endParaRPr lang="en-US" sz="1600" cap="sm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05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Task Parallel Library reminder </a:t>
            </a:r>
            <a:r>
              <a:rPr lang="en-US" dirty="0">
                <a:solidFill>
                  <a:schemeClr val="tx2"/>
                </a:solidFill>
              </a:rPr>
              <a:t>(TPL)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002105" y="1268760"/>
            <a:ext cx="8640960" cy="4824536"/>
          </a:xfrm>
        </p:spPr>
        <p:txBody>
          <a:bodyPr anchor="t">
            <a:normAutofit/>
          </a:bodyPr>
          <a:lstStyle/>
          <a:p>
            <a:r>
              <a:rPr lang="en-US" cap="small" dirty="0">
                <a:solidFill>
                  <a:schemeClr val="accent1"/>
                </a:solidFill>
              </a:rPr>
              <a:t>Task</a:t>
            </a:r>
          </a:p>
          <a:p>
            <a:pPr lvl="1"/>
            <a:r>
              <a:rPr lang="en-US" dirty="0"/>
              <a:t>3 ways to instantiate and run a Task: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task = </a:t>
            </a:r>
            <a:r>
              <a:rPr lang="en-US" dirty="0" err="1"/>
              <a:t>Task.Run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);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task = new Task(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).Start();</a:t>
            </a:r>
          </a:p>
          <a:p>
            <a:pPr lvl="2"/>
            <a:r>
              <a:rPr lang="en-US" dirty="0" err="1"/>
              <a:t>Task.Factory.StartNew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task.Wait</a:t>
            </a:r>
            <a:r>
              <a:rPr lang="en-US" dirty="0"/>
              <a:t>(), </a:t>
            </a:r>
            <a:r>
              <a:rPr lang="en-US" dirty="0" err="1"/>
              <a:t>task.Result</a:t>
            </a:r>
            <a:r>
              <a:rPr lang="en-US" dirty="0"/>
              <a:t> &amp; </a:t>
            </a:r>
            <a:r>
              <a:rPr lang="en-US" dirty="0" err="1"/>
              <a:t>task.Exception</a:t>
            </a:r>
            <a:r>
              <a:rPr lang="en-US" dirty="0"/>
              <a:t>  </a:t>
            </a:r>
            <a:r>
              <a:rPr lang="en-US" dirty="0">
                <a:solidFill>
                  <a:schemeClr val="accent4"/>
                </a:solidFill>
              </a:rPr>
              <a:t>( all blocking  ;-(</a:t>
            </a:r>
            <a:endParaRPr lang="en-US" cap="small" dirty="0">
              <a:solidFill>
                <a:schemeClr val="accent4"/>
              </a:solidFill>
            </a:endParaRPr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447564" y="1340768"/>
            <a:ext cx="2573428" cy="3168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cap="small" dirty="0">
                <a:solidFill>
                  <a:schemeClr val="accent1"/>
                </a:solidFill>
              </a:rPr>
              <a:t>Task</a:t>
            </a:r>
          </a:p>
          <a:p>
            <a:r>
              <a:rPr lang="en-US" sz="1600" cap="small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Continuation</a:t>
            </a:r>
          </a:p>
          <a:p>
            <a:r>
              <a:rPr lang="en-US" sz="1600" cap="small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CancelationToken</a:t>
            </a:r>
          </a:p>
          <a:p>
            <a:r>
              <a:rPr lang="en-US" sz="1600" cap="small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TaskCompletionSource</a:t>
            </a:r>
            <a:endParaRPr lang="en-US" sz="1600" cap="small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642" y="3186843"/>
            <a:ext cx="6343650" cy="15144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6431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Task Parallel Library reminder </a:t>
            </a:r>
            <a:r>
              <a:rPr lang="en-US" dirty="0">
                <a:solidFill>
                  <a:schemeClr val="tx2"/>
                </a:solidFill>
              </a:rPr>
              <a:t>(TPL)</a:t>
            </a:r>
            <a:endParaRPr lang="en-US" dirty="0"/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447564" y="1340768"/>
            <a:ext cx="2573428" cy="3168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>
                  <a:lumMod val="50000"/>
                  <a:lumOff val="50000"/>
                </a:schemeClr>
              </a:buClr>
            </a:pPr>
            <a:r>
              <a:rPr lang="en-US" sz="1600" cap="small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Task</a:t>
            </a:r>
          </a:p>
          <a:p>
            <a:r>
              <a:rPr lang="en-US" sz="1600" cap="small" dirty="0">
                <a:solidFill>
                  <a:schemeClr val="accent1"/>
                </a:solidFill>
              </a:rPr>
              <a:t>Continuation</a:t>
            </a:r>
          </a:p>
          <a:p>
            <a:pPr>
              <a:buClr>
                <a:schemeClr val="bg1">
                  <a:lumMod val="50000"/>
                  <a:lumOff val="50000"/>
                </a:schemeClr>
              </a:buClr>
            </a:pPr>
            <a:r>
              <a:rPr lang="en-US" sz="1600" cap="small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CancelationToken</a:t>
            </a:r>
          </a:p>
          <a:p>
            <a:pPr>
              <a:buClr>
                <a:schemeClr val="bg1">
                  <a:lumMod val="50000"/>
                  <a:lumOff val="50000"/>
                </a:schemeClr>
              </a:buClr>
            </a:pPr>
            <a:r>
              <a:rPr lang="en-US" sz="1600" cap="small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TaskCompletionSource</a:t>
            </a:r>
            <a:endParaRPr lang="en-US" sz="1600" cap="small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13"/>
          <p:cNvSpPr>
            <a:spLocks noGrp="1"/>
          </p:cNvSpPr>
          <p:nvPr>
            <p:ph idx="1"/>
          </p:nvPr>
        </p:nvSpPr>
        <p:spPr>
          <a:xfrm>
            <a:off x="3002105" y="1268760"/>
            <a:ext cx="8640960" cy="4824536"/>
          </a:xfrm>
        </p:spPr>
        <p:txBody>
          <a:bodyPr anchor="t">
            <a:normAutofit/>
          </a:bodyPr>
          <a:lstStyle/>
          <a:p>
            <a:r>
              <a:rPr lang="en-US" cap="small" dirty="0">
                <a:solidFill>
                  <a:schemeClr val="accent1"/>
                </a:solidFill>
              </a:rPr>
              <a:t>Continuation</a:t>
            </a:r>
          </a:p>
          <a:p>
            <a:pPr lvl="1"/>
            <a:r>
              <a:rPr lang="en-US" dirty="0"/>
              <a:t>A Task that will be achieve once a previous Task has finished</a:t>
            </a:r>
          </a:p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continuationTask</a:t>
            </a:r>
            <a:r>
              <a:rPr lang="en-US" dirty="0"/>
              <a:t> = </a:t>
            </a:r>
            <a:r>
              <a:rPr lang="en-US" dirty="0" err="1"/>
              <a:t>previousTask.ContinueWith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);</a:t>
            </a:r>
            <a:endParaRPr lang="en-US" cap="small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5" name="Content Placeholder 2" descr="Alternating Flow diagram showing 3 groups arranged from left to right with a title and bullet points in each group and a curved arrow showing the flow from one group to the next.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0522826"/>
              </p:ext>
            </p:extLst>
          </p:nvPr>
        </p:nvGraphicFramePr>
        <p:xfrm>
          <a:off x="3287688" y="2926548"/>
          <a:ext cx="6866733" cy="3093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445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Task Parallel Library reminder </a:t>
            </a:r>
            <a:r>
              <a:rPr lang="en-US" dirty="0">
                <a:solidFill>
                  <a:schemeClr val="tx2"/>
                </a:solidFill>
              </a:rPr>
              <a:t>(TPL)</a:t>
            </a:r>
            <a:endParaRPr lang="en-US" dirty="0"/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447564" y="1340768"/>
            <a:ext cx="2573428" cy="3168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>
                  <a:lumMod val="50000"/>
                  <a:lumOff val="50000"/>
                </a:schemeClr>
              </a:buClr>
            </a:pPr>
            <a:r>
              <a:rPr lang="en-US" sz="1600" cap="small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Task</a:t>
            </a:r>
          </a:p>
          <a:p>
            <a:pPr>
              <a:buClr>
                <a:schemeClr val="bg1">
                  <a:lumMod val="50000"/>
                  <a:lumOff val="50000"/>
                </a:schemeClr>
              </a:buClr>
            </a:pPr>
            <a:r>
              <a:rPr lang="en-US" sz="1600" cap="small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Continuation</a:t>
            </a:r>
          </a:p>
          <a:p>
            <a:r>
              <a:rPr lang="en-US" sz="1600" cap="small" dirty="0">
                <a:solidFill>
                  <a:schemeClr val="accent1"/>
                </a:solidFill>
              </a:rPr>
              <a:t>CancelationToken</a:t>
            </a:r>
          </a:p>
          <a:p>
            <a:pPr>
              <a:buClr>
                <a:schemeClr val="bg1">
                  <a:lumMod val="50000"/>
                  <a:lumOff val="50000"/>
                </a:schemeClr>
              </a:buClr>
            </a:pPr>
            <a:r>
              <a:rPr lang="en-US" sz="1600" cap="small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TaskCompletionSource</a:t>
            </a:r>
            <a:endParaRPr lang="en-US" sz="1600" cap="small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13"/>
          <p:cNvSpPr>
            <a:spLocks noGrp="1"/>
          </p:cNvSpPr>
          <p:nvPr>
            <p:ph idx="1"/>
          </p:nvPr>
        </p:nvSpPr>
        <p:spPr>
          <a:xfrm>
            <a:off x="3002105" y="1268760"/>
            <a:ext cx="8640960" cy="4824536"/>
          </a:xfrm>
        </p:spPr>
        <p:txBody>
          <a:bodyPr anchor="t">
            <a:normAutofit/>
          </a:bodyPr>
          <a:lstStyle/>
          <a:p>
            <a:r>
              <a:rPr lang="en-US" cap="small" dirty="0">
                <a:solidFill>
                  <a:schemeClr val="accent1"/>
                </a:solidFill>
              </a:rPr>
              <a:t>CancelationToken</a:t>
            </a:r>
          </a:p>
        </p:txBody>
      </p:sp>
    </p:spTree>
    <p:extLst>
      <p:ext uri="{BB962C8B-B14F-4D97-AF65-F5344CB8AC3E}">
        <p14:creationId xmlns:p14="http://schemas.microsoft.com/office/powerpoint/2010/main" val="80481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Task Parallel Library reminder </a:t>
            </a:r>
            <a:r>
              <a:rPr lang="en-US" dirty="0">
                <a:solidFill>
                  <a:schemeClr val="tx2"/>
                </a:solidFill>
              </a:rPr>
              <a:t>(TPL)</a:t>
            </a:r>
            <a:endParaRPr lang="en-US" dirty="0"/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447564" y="1340768"/>
            <a:ext cx="2573428" cy="3168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>
                  <a:lumMod val="50000"/>
                  <a:lumOff val="50000"/>
                </a:schemeClr>
              </a:buClr>
            </a:pPr>
            <a:r>
              <a:rPr lang="en-US" sz="1600" cap="small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Task</a:t>
            </a:r>
          </a:p>
          <a:p>
            <a:pPr>
              <a:buClr>
                <a:schemeClr val="bg1">
                  <a:lumMod val="50000"/>
                  <a:lumOff val="50000"/>
                </a:schemeClr>
              </a:buClr>
            </a:pPr>
            <a:r>
              <a:rPr lang="en-US" sz="1600" cap="small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Continuation</a:t>
            </a:r>
          </a:p>
          <a:p>
            <a:pPr>
              <a:buClr>
                <a:schemeClr val="bg1">
                  <a:lumMod val="50000"/>
                  <a:lumOff val="50000"/>
                </a:schemeClr>
              </a:buClr>
            </a:pPr>
            <a:r>
              <a:rPr lang="en-US" sz="1600" cap="small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CancelationToken</a:t>
            </a:r>
          </a:p>
          <a:p>
            <a:r>
              <a:rPr lang="en-US" sz="1600" cap="small" dirty="0" err="1">
                <a:solidFill>
                  <a:schemeClr val="accent1"/>
                </a:solidFill>
              </a:rPr>
              <a:t>TaskCompletionSource</a:t>
            </a:r>
            <a:endParaRPr lang="en-US" sz="1600" cap="small" dirty="0">
              <a:solidFill>
                <a:schemeClr val="accent1"/>
              </a:solidFill>
            </a:endParaRPr>
          </a:p>
        </p:txBody>
      </p:sp>
      <p:sp>
        <p:nvSpPr>
          <p:cNvPr id="8" name="Content Placeholder 13"/>
          <p:cNvSpPr>
            <a:spLocks noGrp="1"/>
          </p:cNvSpPr>
          <p:nvPr>
            <p:ph idx="1"/>
          </p:nvPr>
        </p:nvSpPr>
        <p:spPr>
          <a:xfrm>
            <a:off x="3002105" y="1268760"/>
            <a:ext cx="8640960" cy="4824536"/>
          </a:xfrm>
        </p:spPr>
        <p:txBody>
          <a:bodyPr anchor="t">
            <a:normAutofit/>
          </a:bodyPr>
          <a:lstStyle/>
          <a:p>
            <a:r>
              <a:rPr lang="en-US" cap="small" dirty="0" err="1">
                <a:solidFill>
                  <a:schemeClr val="accent1"/>
                </a:solidFill>
              </a:rPr>
              <a:t>TaskCompletionSource</a:t>
            </a:r>
            <a:endParaRPr lang="en-US" cap="small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Developer to control the lifetime and completion of the associated Task</a:t>
            </a:r>
            <a:endParaRPr lang="en-US" cap="all" dirty="0">
              <a:solidFill>
                <a:schemeClr val="accent1"/>
              </a:solidFill>
            </a:endParaRPr>
          </a:p>
          <a:p>
            <a:endParaRPr lang="en-US" cap="sm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2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Not that simple…</a:t>
            </a: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91"/>
          <a:stretch/>
        </p:blipFill>
        <p:spPr bwMode="auto">
          <a:xfrm>
            <a:off x="2135560" y="1340768"/>
            <a:ext cx="7488832" cy="445094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55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652319" y="5944107"/>
            <a:ext cx="6006340" cy="581237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2200" dirty="0">
                <a:solidFill>
                  <a:schemeClr val="accent1"/>
                </a:solidFill>
              </a:rPr>
              <a:t>Q: What happens line 24,  when await occurs?</a:t>
            </a:r>
          </a:p>
        </p:txBody>
      </p:sp>
      <p:sp>
        <p:nvSpPr>
          <p:cNvPr id="7" name="Rectangle 6"/>
          <p:cNvSpPr/>
          <p:nvPr/>
        </p:nvSpPr>
        <p:spPr>
          <a:xfrm>
            <a:off x="2855640" y="1124744"/>
            <a:ext cx="936104" cy="28803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32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Deadlocks</a:t>
            </a:r>
          </a:p>
        </p:txBody>
      </p:sp>
      <p:pic>
        <p:nvPicPr>
          <p:cNvPr id="7174" name="Picture 6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574" y="1262051"/>
            <a:ext cx="7552853" cy="43338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35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The dupdob principle</a:t>
            </a:r>
          </a:p>
        </p:txBody>
      </p: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484784"/>
            <a:ext cx="4381500" cy="43815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13"/>
          <p:cNvSpPr>
            <a:spLocks noGrp="1"/>
          </p:cNvSpPr>
          <p:nvPr>
            <p:ph idx="1"/>
          </p:nvPr>
        </p:nvSpPr>
        <p:spPr>
          <a:xfrm>
            <a:off x="6384032" y="1484784"/>
            <a:ext cx="5184576" cy="43815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3600" cap="all" dirty="0"/>
              <a:t>“</a:t>
            </a:r>
            <a:r>
              <a:rPr lang="fr-FR" sz="3600" i="1" cap="all" dirty="0"/>
              <a:t>Qui dit </a:t>
            </a:r>
            <a:r>
              <a:rPr lang="fr-FR" sz="3600" i="1" cap="all" dirty="0" err="1"/>
              <a:t>lockS</a:t>
            </a:r>
            <a:r>
              <a:rPr lang="fr-FR" sz="3600" i="1" cap="all" dirty="0"/>
              <a:t>… </a:t>
            </a:r>
            <a:br>
              <a:rPr lang="fr-FR" sz="3600" i="1" cap="all" dirty="0"/>
            </a:br>
            <a:r>
              <a:rPr lang="fr-FR" sz="3600" i="1" cap="all" dirty="0"/>
              <a:t>dit </a:t>
            </a:r>
            <a:r>
              <a:rPr lang="fr-FR" sz="3600" i="1" cap="all" dirty="0" err="1"/>
              <a:t>deadlocks</a:t>
            </a:r>
            <a:r>
              <a:rPr lang="fr-FR" sz="3600" cap="all" dirty="0"/>
              <a:t>”</a:t>
            </a:r>
          </a:p>
          <a:p>
            <a:pPr marL="0" indent="0" algn="ctr">
              <a:buNone/>
            </a:pPr>
            <a:endParaRPr lang="en-US" cap="all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en-US" cap="all" dirty="0">
                <a:solidFill>
                  <a:schemeClr val="accent1"/>
                </a:solidFill>
              </a:rPr>
              <a:t>“</a:t>
            </a:r>
            <a:r>
              <a:rPr lang="en-US" i="1" cap="all" dirty="0">
                <a:solidFill>
                  <a:schemeClr val="accent1"/>
                </a:solidFill>
              </a:rPr>
              <a:t>whoever locks… </a:t>
            </a:r>
            <a:br>
              <a:rPr lang="en-US" i="1" cap="all" dirty="0">
                <a:solidFill>
                  <a:schemeClr val="accent1"/>
                </a:solidFill>
              </a:rPr>
            </a:br>
            <a:r>
              <a:rPr lang="en-US" i="1" cap="all" dirty="0">
                <a:solidFill>
                  <a:schemeClr val="accent1"/>
                </a:solidFill>
              </a:rPr>
              <a:t>eventually deadlocks</a:t>
            </a:r>
            <a:r>
              <a:rPr lang="en-US" cap="all" dirty="0">
                <a:solidFill>
                  <a:schemeClr val="accent1"/>
                </a:solidFill>
              </a:rPr>
              <a:t>”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825130" y="5827435"/>
            <a:ext cx="2160240" cy="625901"/>
            <a:chOff x="2855640" y="5827435"/>
            <a:chExt cx="2160240" cy="625901"/>
          </a:xfrm>
        </p:grpSpPr>
        <p:sp>
          <p:nvSpPr>
            <p:cNvPr id="6" name="TextBox 5"/>
            <p:cNvSpPr txBox="1"/>
            <p:nvPr/>
          </p:nvSpPr>
          <p:spPr>
            <a:xfrm>
              <a:off x="3431704" y="5948067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accent1"/>
                  </a:solidFill>
                  <a:latin typeface="Arial Narrow" panose="020B0606020202030204" pitchFamily="34" charset="0"/>
                </a:rPr>
                <a:t>@</a:t>
              </a:r>
              <a:r>
                <a:rPr lang="fr-FR" dirty="0" err="1">
                  <a:solidFill>
                    <a:schemeClr val="accent1"/>
                  </a:solidFill>
                  <a:latin typeface="Arial Narrow" panose="020B0606020202030204" pitchFamily="34" charset="0"/>
                </a:rPr>
                <a:t>cyrdup</a:t>
              </a:r>
              <a:endParaRPr lang="fr-FR" dirty="0">
                <a:solidFill>
                  <a:schemeClr val="accent1"/>
                </a:solidFill>
                <a:latin typeface="Arial Narrow" panose="020B0606020202030204" pitchFamily="34" charset="0"/>
              </a:endParaRPr>
            </a:p>
          </p:txBody>
        </p:sp>
        <p:pic>
          <p:nvPicPr>
            <p:cNvPr id="7" name="Picture 4" descr="Afficher l'image d'origine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5640" y="5827435"/>
              <a:ext cx="625901" cy="62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1114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10580725" cy="2819400"/>
          </a:xfrm>
        </p:spPr>
        <p:txBody>
          <a:bodyPr/>
          <a:lstStyle/>
          <a:p>
            <a:r>
              <a:rPr lang="en-GB" dirty="0"/>
              <a:t>Async-Await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66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Async-Await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135560" y="1268760"/>
            <a:ext cx="8640960" cy="4824536"/>
          </a:xfrm>
        </p:spPr>
        <p:txBody>
          <a:bodyPr anchor="t">
            <a:normAutofit/>
          </a:bodyPr>
          <a:lstStyle/>
          <a:p>
            <a:r>
              <a:rPr lang="en-US" cap="all" dirty="0">
                <a:solidFill>
                  <a:schemeClr val="accent1"/>
                </a:solidFill>
              </a:rPr>
              <a:t>A Compiler thing – </a:t>
            </a:r>
            <a:r>
              <a:rPr lang="en-US" cap="all" dirty="0" err="1">
                <a:solidFill>
                  <a:schemeClr val="accent1"/>
                </a:solidFill>
              </a:rPr>
              <a:t>syntaxic</a:t>
            </a:r>
            <a:r>
              <a:rPr lang="en-US" cap="all" dirty="0">
                <a:solidFill>
                  <a:schemeClr val="accent1"/>
                </a:solidFill>
              </a:rPr>
              <a:t> sugar</a:t>
            </a:r>
          </a:p>
          <a:p>
            <a:r>
              <a:rPr lang="en-US" cap="all" dirty="0">
                <a:solidFill>
                  <a:schemeClr val="accent1"/>
                </a:solidFill>
              </a:rPr>
              <a:t>Generated State machine</a:t>
            </a:r>
          </a:p>
          <a:p>
            <a:pPr lvl="1"/>
            <a:r>
              <a:rPr lang="en-US" dirty="0"/>
              <a:t>S</a:t>
            </a:r>
          </a:p>
          <a:p>
            <a:r>
              <a:rPr lang="en-US" cap="all" dirty="0" err="1">
                <a:solidFill>
                  <a:schemeClr val="accent1"/>
                </a:solidFill>
              </a:rPr>
              <a:t>TaskAwaiter</a:t>
            </a:r>
            <a:endParaRPr lang="en-US" cap="all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4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Await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135560" y="1268760"/>
            <a:ext cx="8640960" cy="4824536"/>
          </a:xfrm>
        </p:spPr>
        <p:txBody>
          <a:bodyPr anchor="t">
            <a:normAutofit/>
          </a:bodyPr>
          <a:lstStyle/>
          <a:p>
            <a:r>
              <a:rPr lang="en-US" cap="all" dirty="0">
                <a:solidFill>
                  <a:schemeClr val="accent1"/>
                </a:solidFill>
              </a:rPr>
              <a:t>Marks a continuation (with proper context)</a:t>
            </a:r>
          </a:p>
          <a:p>
            <a:r>
              <a:rPr lang="en-US" dirty="0"/>
              <a:t>Returns to the caller with a task</a:t>
            </a:r>
          </a:p>
          <a:p>
            <a:pPr lvl="1"/>
            <a:r>
              <a:rPr lang="en-US" dirty="0"/>
              <a:t>Which is a reference to the ongoing work</a:t>
            </a:r>
          </a:p>
        </p:txBody>
      </p:sp>
    </p:spTree>
    <p:extLst>
      <p:ext uri="{BB962C8B-B14F-4D97-AF65-F5344CB8AC3E}">
        <p14:creationId xmlns:p14="http://schemas.microsoft.com/office/powerpoint/2010/main" val="35542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Who’s doing the continuation?</a:t>
            </a:r>
          </a:p>
        </p:txBody>
      </p:sp>
      <p:sp>
        <p:nvSpPr>
          <p:cNvPr id="7" name="Content Placeholder 13"/>
          <p:cNvSpPr txBox="1">
            <a:spLocks/>
          </p:cNvSpPr>
          <p:nvPr/>
        </p:nvSpPr>
        <p:spPr>
          <a:xfrm>
            <a:off x="2055190" y="5157192"/>
            <a:ext cx="8081620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Well… it depends ;-)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75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It depends on the awaiter context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603" r="24928" b="82216"/>
          <a:stretch/>
        </p:blipFill>
        <p:spPr>
          <a:xfrm>
            <a:off x="2243572" y="1854932"/>
            <a:ext cx="7704857" cy="709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9475" r="24928"/>
          <a:stretch/>
        </p:blipFill>
        <p:spPr>
          <a:xfrm>
            <a:off x="2243572" y="3467112"/>
            <a:ext cx="7704856" cy="2914216"/>
          </a:xfrm>
          <a:prstGeom prst="rect">
            <a:avLst/>
          </a:prstGeom>
        </p:spPr>
      </p:pic>
      <p:sp>
        <p:nvSpPr>
          <p:cNvPr id="6" name="Content Placeholder 13"/>
          <p:cNvSpPr txBox="1">
            <a:spLocks/>
          </p:cNvSpPr>
          <p:nvPr/>
        </p:nvSpPr>
        <p:spPr>
          <a:xfrm>
            <a:off x="2243572" y="1474676"/>
            <a:ext cx="7704857" cy="586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The following code:</a:t>
            </a:r>
          </a:p>
        </p:txBody>
      </p:sp>
      <p:sp>
        <p:nvSpPr>
          <p:cNvPr id="9" name="Content Placeholder 13"/>
          <p:cNvSpPr txBox="1">
            <a:spLocks/>
          </p:cNvSpPr>
          <p:nvPr/>
        </p:nvSpPr>
        <p:spPr>
          <a:xfrm>
            <a:off x="2279575" y="3058852"/>
            <a:ext cx="7704857" cy="586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223838" indent="-2238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/>
            </a:lvl1pPr>
            <a:lvl2pPr marL="231775" lvl="1" inden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>
                <a:solidFill>
                  <a:schemeClr val="accent1"/>
                </a:solidFill>
              </a:defRPr>
            </a:lvl2pPr>
            <a:lvl3pPr marL="682625" indent="-21907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</a:lvl3pPr>
            <a:lvl4pPr marL="857250" indent="-17462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/>
            </a:lvl4pPr>
            <a:lvl5pPr marL="1030288" indent="-173038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/>
            </a:lvl5pPr>
            <a:lvl6pPr marL="1207008" indent="-173736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/>
            </a:lvl6pPr>
            <a:lvl7pPr marL="1380744" indent="-173736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/>
            </a:lvl7pPr>
            <a:lvl8pPr marL="1554480" indent="-173736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/>
            </a:lvl8pPr>
            <a:lvl9pPr marL="1728216" indent="-173736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/>
            </a:lvl9pPr>
          </a:lstStyle>
          <a:p>
            <a:pPr lvl="1"/>
            <a:r>
              <a:rPr lang="en-US" dirty="0"/>
              <a:t>Is equivalent to:</a:t>
            </a:r>
          </a:p>
        </p:txBody>
      </p:sp>
      <p:sp>
        <p:nvSpPr>
          <p:cNvPr id="3" name="Rectangle 2"/>
          <p:cNvSpPr/>
          <p:nvPr/>
        </p:nvSpPr>
        <p:spPr>
          <a:xfrm>
            <a:off x="3060000" y="2250000"/>
            <a:ext cx="1584176" cy="288032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52088" y="5085184"/>
            <a:ext cx="1584176" cy="288032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744072" y="5688000"/>
            <a:ext cx="1584176" cy="288032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971800" y="3969320"/>
            <a:ext cx="73575" cy="2340000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511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9284581" cy="2819400"/>
          </a:xfrm>
        </p:spPr>
        <p:txBody>
          <a:bodyPr/>
          <a:lstStyle/>
          <a:p>
            <a:r>
              <a:rPr lang="en-GB" dirty="0"/>
              <a:t>Chapter 4: </a:t>
            </a:r>
            <a:r>
              <a:rPr lang="en-GB" dirty="0">
                <a:solidFill>
                  <a:schemeClr val="tx1"/>
                </a:solidFill>
              </a:rPr>
              <a:t>Pitfalls &amp; </a:t>
            </a:r>
            <a:r>
              <a:rPr lang="en-GB" dirty="0" err="1">
                <a:solidFill>
                  <a:schemeClr val="tx1"/>
                </a:solidFill>
              </a:rPr>
              <a:t>Recos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23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Deadlock Meme</a:t>
            </a:r>
          </a:p>
        </p:txBody>
      </p:sp>
      <p:pic>
        <p:nvPicPr>
          <p:cNvPr id="7172" name="Picture 4" descr="https://i.imgflip.com/1eulx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00" y="1267200"/>
            <a:ext cx="5179535" cy="50112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67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Deadlock Meme</a:t>
            </a:r>
          </a:p>
        </p:txBody>
      </p:sp>
      <p:pic>
        <p:nvPicPr>
          <p:cNvPr id="7170" name="Picture 2" descr="https://i.imgflip.com/1eulq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109" y="1268760"/>
            <a:ext cx="5179783" cy="501144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63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652319" y="5944107"/>
            <a:ext cx="6006340" cy="581237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2200" dirty="0">
                <a:solidFill>
                  <a:schemeClr val="accent1"/>
                </a:solidFill>
              </a:rPr>
              <a:t>Q: What happens line 24,  when await occurs?</a:t>
            </a:r>
          </a:p>
        </p:txBody>
      </p:sp>
    </p:spTree>
    <p:extLst>
      <p:ext uri="{BB962C8B-B14F-4D97-AF65-F5344CB8AC3E}">
        <p14:creationId xmlns:p14="http://schemas.microsoft.com/office/powerpoint/2010/main" val="139483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Deadlock Meme</a:t>
            </a:r>
          </a:p>
        </p:txBody>
      </p:sp>
      <p:pic>
        <p:nvPicPr>
          <p:cNvPr id="9218" name="Picture 2" descr="https://i.imgflip.com/1eum9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00" y="1267200"/>
            <a:ext cx="5179535" cy="50112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11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Wrap-up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7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25527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Async method GC impact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135560" y="1844824"/>
            <a:ext cx="8640960" cy="4248472"/>
          </a:xfrm>
        </p:spPr>
        <p:txBody>
          <a:bodyPr anchor="t">
            <a:normAutofit/>
          </a:bodyPr>
          <a:lstStyle/>
          <a:p>
            <a:r>
              <a:rPr lang="en-US" dirty="0"/>
              <a:t>3 allocations for every Async method</a:t>
            </a:r>
          </a:p>
          <a:p>
            <a:pPr lvl="1"/>
            <a:r>
              <a:rPr lang="en-US" dirty="0"/>
              <a:t>Heap-allocated state machine</a:t>
            </a:r>
          </a:p>
          <a:p>
            <a:pPr lvl="2"/>
            <a:r>
              <a:rPr lang="en-US" dirty="0"/>
              <a:t>With a field for every local variable in your method</a:t>
            </a:r>
          </a:p>
          <a:p>
            <a:pPr lvl="1"/>
            <a:r>
              <a:rPr lang="en-US" dirty="0"/>
              <a:t>Completion delegate</a:t>
            </a:r>
          </a:p>
          <a:p>
            <a:pPr lvl="1"/>
            <a:r>
              <a:rPr lang="en-US" dirty="0"/>
              <a:t>Task</a:t>
            </a:r>
            <a:endParaRPr lang="en-US" sz="16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62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72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11" name="Arrow: Right 10"/>
          <p:cNvSpPr/>
          <p:nvPr/>
        </p:nvSpPr>
        <p:spPr>
          <a:xfrm rot="10800000">
            <a:off x="9984432" y="1159703"/>
            <a:ext cx="324000" cy="28083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16480" y="1115452"/>
            <a:ext cx="1512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solidFill>
                  <a:schemeClr val="accent2"/>
                </a:solidFill>
              </a:rPr>
              <a:t>UI thread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1673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11" name="Arrow: Right 10"/>
          <p:cNvSpPr/>
          <p:nvPr/>
        </p:nvSpPr>
        <p:spPr>
          <a:xfrm rot="10800000">
            <a:off x="9984432" y="1694536"/>
            <a:ext cx="324000" cy="28083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16480" y="1681063"/>
            <a:ext cx="151216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dirty="0" err="1">
                <a:solidFill>
                  <a:schemeClr val="accent2"/>
                </a:solidFill>
              </a:rPr>
              <a:t>BCL.WriteAsync</a:t>
            </a:r>
            <a:r>
              <a:rPr lang="fr-FR" sz="1400" dirty="0">
                <a:solidFill>
                  <a:schemeClr val="accent2"/>
                </a:solidFill>
              </a:rPr>
              <a:t>()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285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14" name="Arrow: Right 13"/>
          <p:cNvSpPr/>
          <p:nvPr/>
        </p:nvSpPr>
        <p:spPr>
          <a:xfrm rot="10800000">
            <a:off x="9984432" y="3220177"/>
            <a:ext cx="324000" cy="28083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16480" y="3065185"/>
            <a:ext cx="15121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solidFill>
                  <a:schemeClr val="accent2"/>
                </a:solidFill>
              </a:rPr>
              <a:t>P/</a:t>
            </a:r>
            <a:r>
              <a:rPr lang="fr-FR" dirty="0" err="1">
                <a:solidFill>
                  <a:schemeClr val="accent2"/>
                </a:solidFill>
              </a:rPr>
              <a:t>Invoke</a:t>
            </a:r>
            <a:r>
              <a:rPr lang="fr-FR" dirty="0">
                <a:solidFill>
                  <a:schemeClr val="accent2"/>
                </a:solidFill>
              </a:rPr>
              <a:t> </a:t>
            </a:r>
            <a:r>
              <a:rPr lang="fr-FR" dirty="0" err="1">
                <a:solidFill>
                  <a:schemeClr val="accent2"/>
                </a:solidFill>
              </a:rPr>
              <a:t>handle</a:t>
            </a:r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8581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11" name="Arrow: Right 10"/>
          <p:cNvSpPr/>
          <p:nvPr/>
        </p:nvSpPr>
        <p:spPr>
          <a:xfrm rot="10800000">
            <a:off x="9984432" y="5069737"/>
            <a:ext cx="324000" cy="28083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16480" y="4653136"/>
            <a:ext cx="1512168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Create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I/O Request Packet (</a:t>
            </a:r>
            <a:r>
              <a:rPr lang="en-US" dirty="0"/>
              <a:t>IRP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</a:rPr>
              <a:t>(asynchronous)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39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984432" y="2193831"/>
            <a:ext cx="1944216" cy="615553"/>
            <a:chOff x="9984432" y="2193831"/>
            <a:chExt cx="1944216" cy="615553"/>
          </a:xfrm>
        </p:grpSpPr>
        <p:sp>
          <p:nvSpPr>
            <p:cNvPr id="11" name="Arrow: Right 10"/>
            <p:cNvSpPr/>
            <p:nvPr/>
          </p:nvSpPr>
          <p:spPr>
            <a:xfrm rot="10800000">
              <a:off x="9984432" y="2333433"/>
              <a:ext cx="324000" cy="280831"/>
            </a:xfrm>
            <a:prstGeom prst="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16480" y="2193831"/>
              <a:ext cx="1512168" cy="6155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Return Task </a:t>
              </a:r>
              <a:r>
                <a:rPr lang="en-US" sz="1600" dirty="0"/>
                <a:t>(await)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4915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1124744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361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984432" y="1037347"/>
            <a:ext cx="1944216" cy="646331"/>
            <a:chOff x="9984432" y="2178442"/>
            <a:chExt cx="1944216" cy="646331"/>
          </a:xfrm>
        </p:grpSpPr>
        <p:sp>
          <p:nvSpPr>
            <p:cNvPr id="11" name="Arrow: Right 10"/>
            <p:cNvSpPr/>
            <p:nvPr/>
          </p:nvSpPr>
          <p:spPr>
            <a:xfrm rot="10800000">
              <a:off x="9984432" y="2333433"/>
              <a:ext cx="324000" cy="280831"/>
            </a:xfrm>
            <a:prstGeom prst="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16480" y="2178442"/>
              <a:ext cx="151216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Release UI thread</a:t>
              </a:r>
              <a:endParaRPr lang="en-US" sz="1600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1433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pic>
        <p:nvPicPr>
          <p:cNvPr id="3074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391" y="5445224"/>
            <a:ext cx="566193" cy="56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426695" y="6309320"/>
            <a:ext cx="128592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fr-FR" dirty="0"/>
              <a:t>(No thread)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3588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272464" y="5939988"/>
            <a:ext cx="1512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Interrupt!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26695" y="6309320"/>
            <a:ext cx="128592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fr-FR" dirty="0"/>
              <a:t>(No thread)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4187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44472" y="5445224"/>
            <a:ext cx="151216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 Interrupt Service Routine (</a:t>
            </a:r>
            <a:r>
              <a:rPr lang="en-US" dirty="0"/>
              <a:t>ISR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4338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084902" y="5454828"/>
            <a:ext cx="669429" cy="5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426695" y="6309320"/>
            <a:ext cx="128592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fr-FR" dirty="0"/>
              <a:t>(No thread)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1980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081120" y="4959459"/>
            <a:ext cx="199154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Queue 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Deferred Procedure Call (</a:t>
            </a:r>
            <a:r>
              <a:rPr lang="en-US" dirty="0"/>
              <a:t>DPC</a:t>
            </a:r>
            <a:r>
              <a:rPr lang="en-US" dirty="0">
                <a:solidFill>
                  <a:schemeClr val="accent1"/>
                </a:solidFill>
              </a:rPr>
              <a:t>).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081120" y="4998812"/>
            <a:ext cx="669429" cy="5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426695" y="6309320"/>
            <a:ext cx="128592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fr-FR" dirty="0"/>
              <a:t>(No thread)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7644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081120" y="5014917"/>
            <a:ext cx="199154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Mark </a:t>
            </a:r>
            <a:r>
              <a:rPr lang="en-US" dirty="0"/>
              <a:t>IRP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as completed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987755" y="4869160"/>
            <a:ext cx="669429" cy="5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426695" y="6309320"/>
            <a:ext cx="128592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fr-FR" dirty="0"/>
              <a:t>(No thread)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5526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984432" y="2876745"/>
            <a:ext cx="199154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Create Asynchronous Procedure Call (</a:t>
            </a:r>
            <a:r>
              <a:rPr lang="en-US" dirty="0"/>
              <a:t>APC)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to notify the UI process (handle)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035083" y="2766564"/>
            <a:ext cx="669429" cy="5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426695" y="6309320"/>
            <a:ext cx="128592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fr-FR" dirty="0"/>
              <a:t>(No thread)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9251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984432" y="2588711"/>
            <a:ext cx="199154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Execute </a:t>
            </a:r>
          </a:p>
          <a:p>
            <a:pPr algn="ctr"/>
            <a:r>
              <a:rPr lang="en-US" dirty="0"/>
              <a:t>APC</a:t>
            </a:r>
            <a:r>
              <a:rPr lang="en-US" dirty="0">
                <a:solidFill>
                  <a:schemeClr val="accent1"/>
                </a:solidFill>
              </a:rPr>
              <a:t> via I/O Completion port (</a:t>
            </a:r>
            <a:r>
              <a:rPr lang="en-US" dirty="0"/>
              <a:t>IOCP</a:t>
            </a:r>
            <a:r>
              <a:rPr lang="en-US" dirty="0">
                <a:solidFill>
                  <a:schemeClr val="accent1"/>
                </a:solidFill>
              </a:rPr>
              <a:t>) thread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891067" y="2489562"/>
            <a:ext cx="669429" cy="5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/>
          <p:cNvSpPr/>
          <p:nvPr/>
        </p:nvSpPr>
        <p:spPr>
          <a:xfrm rot="10800000">
            <a:off x="10740552" y="3796241"/>
            <a:ext cx="324000" cy="280831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2327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984432" y="2588711"/>
            <a:ext cx="199154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Execute </a:t>
            </a:r>
          </a:p>
          <a:p>
            <a:pPr algn="ctr"/>
            <a:r>
              <a:rPr lang="en-US" dirty="0"/>
              <a:t>APC</a:t>
            </a:r>
            <a:r>
              <a:rPr lang="en-US" dirty="0">
                <a:solidFill>
                  <a:schemeClr val="accent1"/>
                </a:solidFill>
              </a:rPr>
              <a:t> via I/O Completion port (</a:t>
            </a:r>
            <a:r>
              <a:rPr lang="en-US" dirty="0"/>
              <a:t>IOCP</a:t>
            </a:r>
            <a:r>
              <a:rPr lang="en-US" dirty="0">
                <a:solidFill>
                  <a:schemeClr val="accent1"/>
                </a:solidFill>
              </a:rPr>
              <a:t>) thread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891067" y="2489562"/>
            <a:ext cx="669429" cy="5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/>
          <p:cNvSpPr/>
          <p:nvPr/>
        </p:nvSpPr>
        <p:spPr>
          <a:xfrm rot="10800000">
            <a:off x="10740552" y="3796241"/>
            <a:ext cx="324000" cy="280831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2084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153128" y="1863115"/>
            <a:ext cx="199154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Post the continuation  for UI thread execution</a:t>
            </a:r>
          </a:p>
        </p:txBody>
      </p:sp>
      <p:sp>
        <p:nvSpPr>
          <p:cNvPr id="11" name="Arrow: Right 10"/>
          <p:cNvSpPr/>
          <p:nvPr/>
        </p:nvSpPr>
        <p:spPr>
          <a:xfrm rot="10800000">
            <a:off x="9948824" y="2352480"/>
            <a:ext cx="324000" cy="280831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3201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1844824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606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9598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12" name="Arrow: Right 11"/>
          <p:cNvSpPr/>
          <p:nvPr/>
        </p:nvSpPr>
        <p:spPr>
          <a:xfrm rot="10800000">
            <a:off x="9984432" y="1719041"/>
            <a:ext cx="324000" cy="28083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16480" y="1425550"/>
            <a:ext cx="151216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Execute continuation (UI thread)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8693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12" name="Arrow: Right 11"/>
          <p:cNvSpPr/>
          <p:nvPr/>
        </p:nvSpPr>
        <p:spPr>
          <a:xfrm rot="10800000">
            <a:off x="9984432" y="1922291"/>
            <a:ext cx="324000" cy="28083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16480" y="1628800"/>
            <a:ext cx="151216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Execute continuation (UI thread)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1122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pic>
        <p:nvPicPr>
          <p:cNvPr id="15362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440" y="1124744"/>
            <a:ext cx="1724747" cy="10776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722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Few refs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135560" y="1844824"/>
            <a:ext cx="8640960" cy="4248472"/>
          </a:xfrm>
        </p:spPr>
        <p:txBody>
          <a:bodyPr anchor="t">
            <a:normAutofit fontScale="85000" lnSpcReduction="20000"/>
          </a:bodyPr>
          <a:lstStyle/>
          <a:p>
            <a:r>
              <a:rPr lang="en-US" dirty="0"/>
              <a:t>Async-Await </a:t>
            </a:r>
            <a:r>
              <a:rPr lang="en-US"/>
              <a:t>Best practices: </a:t>
            </a:r>
            <a:r>
              <a:rPr lang="en-US">
                <a:hlinkClick r:id="rId2"/>
              </a:rPr>
              <a:t>https://msdn.microsoft.com/en-us/magazine/jj991977.aspx</a:t>
            </a:r>
            <a:endParaRPr lang="en-US" dirty="0"/>
          </a:p>
          <a:p>
            <a:r>
              <a:rPr lang="en-US" dirty="0"/>
              <a:t>Compiler error: </a:t>
            </a:r>
            <a:r>
              <a:rPr lang="en-US" dirty="0">
                <a:hlinkClick r:id="rId3"/>
              </a:rPr>
              <a:t>http://stackoverflow.com/questions/12115168/why-does-this-async-await-code-generate-not-all-code-paths-return-a-value</a:t>
            </a:r>
            <a:endParaRPr lang="en-US" dirty="0"/>
          </a:p>
          <a:p>
            <a:r>
              <a:rPr lang="en-US" dirty="0" err="1"/>
              <a:t>Task.Run</a:t>
            </a:r>
            <a:r>
              <a:rPr lang="en-US" dirty="0"/>
              <a:t> etiquette: </a:t>
            </a:r>
            <a:r>
              <a:rPr lang="en-US" dirty="0">
                <a:hlinkClick r:id="rId4"/>
              </a:rPr>
              <a:t>http://blog.stephencleary.com/2013/11/taskrun-etiquette-examples-dont-use.html</a:t>
            </a:r>
            <a:endParaRPr lang="en-US" dirty="0"/>
          </a:p>
          <a:p>
            <a:r>
              <a:rPr lang="en-US" dirty="0"/>
              <a:t>There is no thread: </a:t>
            </a:r>
            <a:r>
              <a:rPr lang="en-US" dirty="0">
                <a:hlinkClick r:id="rId5"/>
              </a:rPr>
              <a:t>http://blog.stephencleary.com/2013/11/there-is-no-thread.html</a:t>
            </a:r>
            <a:endParaRPr lang="en-US" dirty="0"/>
          </a:p>
          <a:p>
            <a:r>
              <a:rPr lang="en-US" dirty="0"/>
              <a:t>Does using Tasks (TPL) library make an application multithreaded? : </a:t>
            </a:r>
            <a:r>
              <a:rPr lang="en-US" dirty="0">
                <a:hlinkClick r:id="rId6"/>
              </a:rPr>
              <a:t>http://stackoverflow.com/questions/23833255/does-using-tasks-tpl-library-make-an-application-multithreaded</a:t>
            </a:r>
            <a:endParaRPr lang="en-US" dirty="0"/>
          </a:p>
          <a:p>
            <a:r>
              <a:rPr lang="en-US" dirty="0"/>
              <a:t>Async-Await best practices: </a:t>
            </a:r>
            <a:r>
              <a:rPr lang="en-US" dirty="0">
                <a:hlinkClick r:id="rId2"/>
              </a:rPr>
              <a:t>https://msdn.microsoft.com/en-us/magazine/jj991977.aspx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6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79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Content Layout with Chart</a:t>
            </a:r>
          </a:p>
        </p:txBody>
      </p:sp>
      <p:graphicFrame>
        <p:nvGraphicFramePr>
          <p:cNvPr id="6" name="Content Placeholder 5" descr="Clustered Column – Line Combination chart showing the values of 3 series for 4 categories. The first 2 series are columns and the 3rd series is the line.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050944"/>
              </p:ext>
            </p:extLst>
          </p:nvPr>
        </p:nvGraphicFramePr>
        <p:xfrm>
          <a:off x="1524002" y="1905000"/>
          <a:ext cx="9134475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Content Layout with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First bullet point here</a:t>
            </a:r>
          </a:p>
          <a:p>
            <a:r>
              <a:rPr lang="en-US"/>
              <a:t>Second bullet point here</a:t>
            </a:r>
          </a:p>
          <a:p>
            <a:r>
              <a:rPr lang="en-US"/>
              <a:t>Third bullet point here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54082240"/>
              </p:ext>
            </p:extLst>
          </p:nvPr>
        </p:nvGraphicFramePr>
        <p:xfrm>
          <a:off x="6230938" y="1905000"/>
          <a:ext cx="4419600" cy="2057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  <a:r>
                        <a:rPr lang="en-US" baseline="0" dirty="0"/>
                        <a:t> 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Content Layout with SmartArt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4873beb7-5857-4685-be1f-d57550cc96cc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11582</TotalTime>
  <Words>2010</Words>
  <Application>Microsoft Office PowerPoint</Application>
  <PresentationFormat>Widescreen</PresentationFormat>
  <Paragraphs>434</Paragraphs>
  <Slides>103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8" baseType="lpstr">
      <vt:lpstr>Arial</vt:lpstr>
      <vt:lpstr>Arial Narrow</vt:lpstr>
      <vt:lpstr>Corbel</vt:lpstr>
      <vt:lpstr>Wingdings</vt:lpstr>
      <vt:lpstr>Digital Blue Tunnel 16x9</vt:lpstr>
      <vt:lpstr>Async, Await, Oh… Wait!</vt:lpstr>
      <vt:lpstr>“Use Case Driven”,  but also…</vt:lpstr>
      <vt:lpstr>Let’s start with A question…</vt:lpstr>
      <vt:lpstr>Let’s start with A question…</vt:lpstr>
      <vt:lpstr>Oups! Let’s Add some context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Was IT your first answer?</vt:lpstr>
      <vt:lpstr>Guess what…</vt:lpstr>
      <vt:lpstr>Async-Await Agenda</vt:lpstr>
      <vt:lpstr>Chapter 1: Why</vt:lpstr>
      <vt:lpstr>Like me, You don’t like Waste?</vt:lpstr>
      <vt:lpstr>A simple rule to avoid waste of CPU</vt:lpstr>
      <vt:lpstr>Async-await intention iS...</vt:lpstr>
      <vt:lpstr>Wait a minute… Asynchronous, Concurrent, Parallel?</vt:lpstr>
      <vt:lpstr>synchronous</vt:lpstr>
      <vt:lpstr>synchronous</vt:lpstr>
      <vt:lpstr>PowerPoint Presentation</vt:lpstr>
      <vt:lpstr>Concurrency</vt:lpstr>
      <vt:lpstr>Concurrency</vt:lpstr>
      <vt:lpstr>Concurrency</vt:lpstr>
      <vt:lpstr>Chapter 2: What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3: How</vt:lpstr>
      <vt:lpstr>(Prerequisite - TPL)</vt:lpstr>
      <vt:lpstr>Task Parallel Library reminder (TPL)</vt:lpstr>
      <vt:lpstr>Task Parallel Library reminder (TPL)</vt:lpstr>
      <vt:lpstr>Task Parallel Library reminder (TPL)</vt:lpstr>
      <vt:lpstr>Task Parallel Library reminder (TPL)</vt:lpstr>
      <vt:lpstr>Task Parallel Library reminder (TPL)</vt:lpstr>
      <vt:lpstr>Task Parallel Library reminder (TPL)</vt:lpstr>
      <vt:lpstr>Not that simple…</vt:lpstr>
      <vt:lpstr>Deadlocks</vt:lpstr>
      <vt:lpstr>The dupdob principle</vt:lpstr>
      <vt:lpstr>Async-Await</vt:lpstr>
      <vt:lpstr>Async-Await</vt:lpstr>
      <vt:lpstr>Await</vt:lpstr>
      <vt:lpstr>Who’s doing the continuation?</vt:lpstr>
      <vt:lpstr>It depends on the awaiter context</vt:lpstr>
      <vt:lpstr>Chapter 4: Pitfalls &amp; Recos</vt:lpstr>
      <vt:lpstr>Deadlock Meme</vt:lpstr>
      <vt:lpstr>Deadlock Meme</vt:lpstr>
      <vt:lpstr>Deadlock Meme</vt:lpstr>
      <vt:lpstr>Wrap-up</vt:lpstr>
      <vt:lpstr>Appendix</vt:lpstr>
      <vt:lpstr>Async method GC impact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Few refs</vt:lpstr>
      <vt:lpstr>Title and Content Layout with Chart</vt:lpstr>
      <vt:lpstr>Two Content Layout with Table</vt:lpstr>
      <vt:lpstr>Title and Content Layout with SmartArt</vt:lpstr>
      <vt:lpstr>Add a Slide Title - 1</vt:lpstr>
      <vt:lpstr>Add a Slide Title - 2</vt:lpstr>
      <vt:lpstr>Add a Slide Title - 3</vt:lpstr>
      <vt:lpstr>PowerPoint Presentation</vt:lpstr>
      <vt:lpstr>Add a Slide Title - 4</vt:lpstr>
      <vt:lpstr>Add a Slide Title - 5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Thomas PIERRAIN</dc:creator>
  <cp:lastModifiedBy>Thomas PIERRAIN</cp:lastModifiedBy>
  <cp:revision>394</cp:revision>
  <dcterms:created xsi:type="dcterms:W3CDTF">2016-11-25T15:39:36Z</dcterms:created>
  <dcterms:modified xsi:type="dcterms:W3CDTF">2016-12-19T19:21:39Z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